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4" r:id="rId7"/>
    <p:sldId id="266" r:id="rId8"/>
    <p:sldId id="267" r:id="rId9"/>
    <p:sldId id="268" r:id="rId10"/>
    <p:sldId id="269" r:id="rId11"/>
    <p:sldId id="270" r:id="rId12"/>
    <p:sldId id="271" r:id="rId13"/>
    <p:sldId id="272" r:id="rId14"/>
    <p:sldId id="273"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59" r:id="rId29"/>
    <p:sldId id="288" r:id="rId30"/>
    <p:sldId id="289" r:id="rId31"/>
    <p:sldId id="290" r:id="rId32"/>
    <p:sldId id="291" r:id="rId33"/>
    <p:sldId id="292" r:id="rId34"/>
    <p:sldId id="293" r:id="rId35"/>
    <p:sldId id="294" r:id="rId36"/>
    <p:sldId id="295" r:id="rId37"/>
    <p:sldId id="260"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4" r:id="rId66"/>
    <p:sldId id="325" r:id="rId67"/>
    <p:sldId id="326" r:id="rId6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09336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8818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55389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3"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0157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5F67D23E-A28C-75D8-1345-0AB914675C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2525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Naslov i sadržaj">
    <p:spTree>
      <p:nvGrpSpPr>
        <p:cNvPr id="1" name=""/>
        <p:cNvGrpSpPr/>
        <p:nvPr/>
      </p:nvGrpSpPr>
      <p:grpSpPr>
        <a:xfrm>
          <a:off x="0" y="0"/>
          <a:ext cx="0" cy="0"/>
          <a:chOff x="0" y="0"/>
          <a:chExt cx="0" cy="0"/>
        </a:xfrm>
      </p:grpSpPr>
      <p:pic>
        <p:nvPicPr>
          <p:cNvPr id="6" name="Slika 5" descr="Slika na kojoj se prikazuje ljubičasto, Magenta, Jorgovan, ljubičica&#10;&#10;Opis je automatski generiran">
            <a:extLst>
              <a:ext uri="{FF2B5EF4-FFF2-40B4-BE49-F238E27FC236}">
                <a16:creationId xmlns:a16="http://schemas.microsoft.com/office/drawing/2014/main" id="{35DF2062-AC53-CC06-3408-F03D9B95BB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226208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3_Dva sadržaja">
    <p:spTree>
      <p:nvGrpSpPr>
        <p:cNvPr id="1" name=""/>
        <p:cNvGrpSpPr/>
        <p:nvPr/>
      </p:nvGrpSpPr>
      <p:grpSpPr>
        <a:xfrm>
          <a:off x="0" y="0"/>
          <a:ext cx="0" cy="0"/>
          <a:chOff x="0" y="0"/>
          <a:chExt cx="0" cy="0"/>
        </a:xfrm>
      </p:grpSpPr>
      <p:pic>
        <p:nvPicPr>
          <p:cNvPr id="5" name="Slika 4" descr="Slika na kojoj se prikazuje ljubičasto, Magenta, Jorgovan, ljubičica&#10;&#10;Opis je automatski generiran">
            <a:extLst>
              <a:ext uri="{FF2B5EF4-FFF2-40B4-BE49-F238E27FC236}">
                <a16:creationId xmlns:a16="http://schemas.microsoft.com/office/drawing/2014/main" id="{9FAA237F-8481-A276-5DC5-A3FC50F5B1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88357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37160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59780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11.6.2025.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‹N›</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7" r:id="rId5"/>
    <p:sldLayoutId id="2147483653" r:id="rId6"/>
    <p:sldLayoutId id="2147483662" r:id="rId7"/>
    <p:sldLayoutId id="2147483682" r:id="rId8"/>
    <p:sldLayoutId id="2147483683" r:id="rId9"/>
    <p:sldLayoutId id="2147483684" r:id="rId10"/>
    <p:sldLayoutId id="2147483685" r:id="rId11"/>
    <p:sldLayoutId id="2147483686" r:id="rId12"/>
    <p:sldLayoutId id="2147483687"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app.teamgantt.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s://blog.trello.com/using-multiple-boards-for-a-super-flexible-workflow"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normAutofit fontScale="90000"/>
          </a:bodyPr>
          <a:lstStyle/>
          <a:p>
            <a:r>
              <a:rPr lang="en-GB" dirty="0"/>
              <a:t>4. Measuring performance and preventing failure</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GB"/>
              <a:t>(7.5 </a:t>
            </a:r>
            <a:r>
              <a:rPr lang="en-GB" dirty="0"/>
              <a:t>hours)</a:t>
            </a:r>
            <a:endParaRPr lang="hr-H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38F30-BE2D-FEAE-6A14-9250D0EA454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9F5E47-5C1E-1BDB-3FC3-7BDC9F632918}"/>
              </a:ext>
            </a:extLst>
          </p:cNvPr>
          <p:cNvSpPr>
            <a:spLocks noGrp="1"/>
          </p:cNvSpPr>
          <p:nvPr>
            <p:ph type="title"/>
          </p:nvPr>
        </p:nvSpPr>
        <p:spPr/>
        <p:txBody>
          <a:bodyPr/>
          <a:lstStyle/>
          <a:p>
            <a:r>
              <a:rPr lang="en-GB" dirty="0"/>
              <a:t>Perfect case: iteration 2</a:t>
            </a:r>
          </a:p>
        </p:txBody>
      </p:sp>
      <p:pic>
        <p:nvPicPr>
          <p:cNvPr id="3" name="object 3">
            <a:extLst>
              <a:ext uri="{FF2B5EF4-FFF2-40B4-BE49-F238E27FC236}">
                <a16:creationId xmlns:a16="http://schemas.microsoft.com/office/drawing/2014/main" id="{F4422D2A-0311-219F-53A8-1F0079D54124}"/>
              </a:ext>
            </a:extLst>
          </p:cNvPr>
          <p:cNvPicPr/>
          <p:nvPr/>
        </p:nvPicPr>
        <p:blipFill>
          <a:blip r:embed="rId2" cstate="print"/>
          <a:stretch>
            <a:fillRect/>
          </a:stretch>
        </p:blipFill>
        <p:spPr>
          <a:xfrm>
            <a:off x="2310188" y="2370959"/>
            <a:ext cx="7571624" cy="2991685"/>
          </a:xfrm>
          <a:prstGeom prst="rect">
            <a:avLst/>
          </a:prstGeom>
        </p:spPr>
      </p:pic>
    </p:spTree>
    <p:extLst>
      <p:ext uri="{BB962C8B-B14F-4D97-AF65-F5344CB8AC3E}">
        <p14:creationId xmlns:p14="http://schemas.microsoft.com/office/powerpoint/2010/main" val="350270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86A60-21CD-76D5-CB12-AEC14E47EA2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4CE974A-3994-D21C-AA3C-40114336D397}"/>
              </a:ext>
            </a:extLst>
          </p:cNvPr>
          <p:cNvSpPr>
            <a:spLocks noGrp="1"/>
          </p:cNvSpPr>
          <p:nvPr>
            <p:ph type="title"/>
          </p:nvPr>
        </p:nvSpPr>
        <p:spPr/>
        <p:txBody>
          <a:bodyPr/>
          <a:lstStyle/>
          <a:p>
            <a:r>
              <a:rPr lang="en-GB" dirty="0"/>
              <a:t>Perfect case: iteration 3</a:t>
            </a:r>
          </a:p>
        </p:txBody>
      </p:sp>
      <p:pic>
        <p:nvPicPr>
          <p:cNvPr id="3" name="object 3">
            <a:extLst>
              <a:ext uri="{FF2B5EF4-FFF2-40B4-BE49-F238E27FC236}">
                <a16:creationId xmlns:a16="http://schemas.microsoft.com/office/drawing/2014/main" id="{72841B7C-C1C7-9BEF-6E55-B1D8027A65F4}"/>
              </a:ext>
            </a:extLst>
          </p:cNvPr>
          <p:cNvPicPr/>
          <p:nvPr/>
        </p:nvPicPr>
        <p:blipFill>
          <a:blip r:embed="rId2" cstate="print"/>
          <a:stretch>
            <a:fillRect/>
          </a:stretch>
        </p:blipFill>
        <p:spPr>
          <a:xfrm>
            <a:off x="2404913" y="2401060"/>
            <a:ext cx="7382173" cy="3050225"/>
          </a:xfrm>
          <a:prstGeom prst="rect">
            <a:avLst/>
          </a:prstGeom>
        </p:spPr>
      </p:pic>
    </p:spTree>
    <p:extLst>
      <p:ext uri="{BB962C8B-B14F-4D97-AF65-F5344CB8AC3E}">
        <p14:creationId xmlns:p14="http://schemas.microsoft.com/office/powerpoint/2010/main" val="134539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CB27-19DA-CF7C-8D75-FB5BA2F57A0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144C4FA-FADE-9F1B-0211-0D721CB5F6EE}"/>
              </a:ext>
            </a:extLst>
          </p:cNvPr>
          <p:cNvSpPr>
            <a:spLocks noGrp="1"/>
          </p:cNvSpPr>
          <p:nvPr>
            <p:ph type="title"/>
          </p:nvPr>
        </p:nvSpPr>
        <p:spPr/>
        <p:txBody>
          <a:bodyPr/>
          <a:lstStyle/>
          <a:p>
            <a:r>
              <a:rPr lang="en-GB" sz="3600" dirty="0"/>
              <a:t>Burndown</a:t>
            </a:r>
            <a:r>
              <a:rPr lang="en-GB" sz="3600" spc="-135" dirty="0"/>
              <a:t> </a:t>
            </a:r>
            <a:r>
              <a:rPr lang="en-GB" sz="3600" spc="-10" dirty="0"/>
              <a:t>chart: example 1</a:t>
            </a:r>
            <a:endParaRPr lang="en-GB" dirty="0"/>
          </a:p>
        </p:txBody>
      </p:sp>
      <p:pic>
        <p:nvPicPr>
          <p:cNvPr id="4" name="object 3">
            <a:extLst>
              <a:ext uri="{FF2B5EF4-FFF2-40B4-BE49-F238E27FC236}">
                <a16:creationId xmlns:a16="http://schemas.microsoft.com/office/drawing/2014/main" id="{3C81E769-E95D-787A-7FBB-2D457DBE18FF}"/>
              </a:ext>
            </a:extLst>
          </p:cNvPr>
          <p:cNvPicPr/>
          <p:nvPr/>
        </p:nvPicPr>
        <p:blipFill>
          <a:blip r:embed="rId2" cstate="print"/>
          <a:stretch>
            <a:fillRect/>
          </a:stretch>
        </p:blipFill>
        <p:spPr>
          <a:xfrm>
            <a:off x="3179242" y="2257837"/>
            <a:ext cx="5833515" cy="3425599"/>
          </a:xfrm>
          <a:prstGeom prst="rect">
            <a:avLst/>
          </a:prstGeom>
        </p:spPr>
      </p:pic>
    </p:spTree>
    <p:extLst>
      <p:ext uri="{BB962C8B-B14F-4D97-AF65-F5344CB8AC3E}">
        <p14:creationId xmlns:p14="http://schemas.microsoft.com/office/powerpoint/2010/main" val="209963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50629-5957-191F-C52F-5590E4F6FDB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A398373-3781-2A5D-EFDC-E0F66DBA6A3E}"/>
              </a:ext>
            </a:extLst>
          </p:cNvPr>
          <p:cNvSpPr>
            <a:spLocks noGrp="1"/>
          </p:cNvSpPr>
          <p:nvPr>
            <p:ph type="title"/>
          </p:nvPr>
        </p:nvSpPr>
        <p:spPr/>
        <p:txBody>
          <a:bodyPr/>
          <a:lstStyle/>
          <a:p>
            <a:r>
              <a:rPr lang="en-GB" sz="3600" dirty="0"/>
              <a:t>Burndown</a:t>
            </a:r>
            <a:r>
              <a:rPr lang="en-GB" sz="3600" spc="-135" dirty="0"/>
              <a:t> </a:t>
            </a:r>
            <a:r>
              <a:rPr lang="en-GB" sz="3600" spc="-10" dirty="0"/>
              <a:t>chart: example 2</a:t>
            </a:r>
            <a:endParaRPr lang="en-GB" dirty="0"/>
          </a:p>
        </p:txBody>
      </p:sp>
      <p:pic>
        <p:nvPicPr>
          <p:cNvPr id="3" name="object 4">
            <a:extLst>
              <a:ext uri="{FF2B5EF4-FFF2-40B4-BE49-F238E27FC236}">
                <a16:creationId xmlns:a16="http://schemas.microsoft.com/office/drawing/2014/main" id="{4F609D6E-4C6C-A904-096F-71A652F9EAA7}"/>
              </a:ext>
            </a:extLst>
          </p:cNvPr>
          <p:cNvPicPr/>
          <p:nvPr/>
        </p:nvPicPr>
        <p:blipFill>
          <a:blip r:embed="rId2" cstate="print"/>
          <a:stretch>
            <a:fillRect/>
          </a:stretch>
        </p:blipFill>
        <p:spPr>
          <a:xfrm>
            <a:off x="2896237" y="2297312"/>
            <a:ext cx="6399525" cy="3481094"/>
          </a:xfrm>
          <a:prstGeom prst="rect">
            <a:avLst/>
          </a:prstGeom>
        </p:spPr>
      </p:pic>
    </p:spTree>
    <p:extLst>
      <p:ext uri="{BB962C8B-B14F-4D97-AF65-F5344CB8AC3E}">
        <p14:creationId xmlns:p14="http://schemas.microsoft.com/office/powerpoint/2010/main" val="361150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7289C-3CD7-FBE9-7B6E-9CB543EB37B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A649B3D-E2C4-7642-BA3D-584EFCE4E405}"/>
              </a:ext>
            </a:extLst>
          </p:cNvPr>
          <p:cNvSpPr>
            <a:spLocks noGrp="1"/>
          </p:cNvSpPr>
          <p:nvPr>
            <p:ph type="title"/>
          </p:nvPr>
        </p:nvSpPr>
        <p:spPr/>
        <p:txBody>
          <a:bodyPr/>
          <a:lstStyle/>
          <a:p>
            <a:r>
              <a:rPr lang="en-GB" sz="3600" dirty="0"/>
              <a:t>Effort may change over time</a:t>
            </a:r>
            <a:endParaRPr lang="en-GB" dirty="0"/>
          </a:p>
        </p:txBody>
      </p:sp>
      <p:grpSp>
        <p:nvGrpSpPr>
          <p:cNvPr id="4" name="object 2">
            <a:extLst>
              <a:ext uri="{FF2B5EF4-FFF2-40B4-BE49-F238E27FC236}">
                <a16:creationId xmlns:a16="http://schemas.microsoft.com/office/drawing/2014/main" id="{35ACD604-6193-10A6-DF1F-3054D272A76A}"/>
              </a:ext>
            </a:extLst>
          </p:cNvPr>
          <p:cNvGrpSpPr/>
          <p:nvPr/>
        </p:nvGrpSpPr>
        <p:grpSpPr>
          <a:xfrm>
            <a:off x="3337840" y="2031092"/>
            <a:ext cx="5516319" cy="3874052"/>
            <a:chOff x="2252942" y="1526500"/>
            <a:chExt cx="4601845" cy="3157855"/>
          </a:xfrm>
        </p:grpSpPr>
        <p:pic>
          <p:nvPicPr>
            <p:cNvPr id="5" name="object 3">
              <a:extLst>
                <a:ext uri="{FF2B5EF4-FFF2-40B4-BE49-F238E27FC236}">
                  <a16:creationId xmlns:a16="http://schemas.microsoft.com/office/drawing/2014/main" id="{7580E2BA-228C-2748-42FA-217DB926A2D6}"/>
                </a:ext>
              </a:extLst>
            </p:cNvPr>
            <p:cNvPicPr/>
            <p:nvPr/>
          </p:nvPicPr>
          <p:blipFill>
            <a:blip r:embed="rId2" cstate="print"/>
            <a:stretch>
              <a:fillRect/>
            </a:stretch>
          </p:blipFill>
          <p:spPr>
            <a:xfrm>
              <a:off x="2252942" y="1616282"/>
              <a:ext cx="4601594" cy="3067729"/>
            </a:xfrm>
            <a:prstGeom prst="rect">
              <a:avLst/>
            </a:prstGeom>
          </p:spPr>
        </p:pic>
        <p:sp>
          <p:nvSpPr>
            <p:cNvPr id="6" name="object 4">
              <a:extLst>
                <a:ext uri="{FF2B5EF4-FFF2-40B4-BE49-F238E27FC236}">
                  <a16:creationId xmlns:a16="http://schemas.microsoft.com/office/drawing/2014/main" id="{23BA33F8-F1BE-C116-BA14-F5060F73E8E3}"/>
                </a:ext>
              </a:extLst>
            </p:cNvPr>
            <p:cNvSpPr/>
            <p:nvPr/>
          </p:nvSpPr>
          <p:spPr>
            <a:xfrm>
              <a:off x="3434250" y="1526500"/>
              <a:ext cx="1915795" cy="450850"/>
            </a:xfrm>
            <a:custGeom>
              <a:avLst/>
              <a:gdLst/>
              <a:ahLst/>
              <a:cxnLst/>
              <a:rect l="l" t="t" r="r" b="b"/>
              <a:pathLst>
                <a:path w="1915795" h="450850">
                  <a:moveTo>
                    <a:pt x="1915799" y="450599"/>
                  </a:moveTo>
                  <a:lnTo>
                    <a:pt x="0" y="450599"/>
                  </a:lnTo>
                  <a:lnTo>
                    <a:pt x="0" y="0"/>
                  </a:lnTo>
                  <a:lnTo>
                    <a:pt x="1915799" y="0"/>
                  </a:lnTo>
                  <a:lnTo>
                    <a:pt x="1915799" y="450599"/>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185459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1C37C-F676-3D99-9A11-A42276734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5B68C6-5B80-FEB0-401B-861689022BF8}"/>
              </a:ext>
            </a:extLst>
          </p:cNvPr>
          <p:cNvSpPr>
            <a:spLocks noGrp="1"/>
          </p:cNvSpPr>
          <p:nvPr>
            <p:ph type="title"/>
          </p:nvPr>
        </p:nvSpPr>
        <p:spPr/>
        <p:txBody>
          <a:bodyPr/>
          <a:lstStyle/>
          <a:p>
            <a:r>
              <a:rPr lang="en-GB" dirty="0"/>
              <a:t>(Sad) reality: iteration 1</a:t>
            </a:r>
          </a:p>
        </p:txBody>
      </p:sp>
      <p:pic>
        <p:nvPicPr>
          <p:cNvPr id="3" name="object 3">
            <a:extLst>
              <a:ext uri="{FF2B5EF4-FFF2-40B4-BE49-F238E27FC236}">
                <a16:creationId xmlns:a16="http://schemas.microsoft.com/office/drawing/2014/main" id="{C41F4FCB-0527-5E7D-3F9B-C210A20FD43D}"/>
              </a:ext>
            </a:extLst>
          </p:cNvPr>
          <p:cNvPicPr/>
          <p:nvPr/>
        </p:nvPicPr>
        <p:blipFill>
          <a:blip r:embed="rId2" cstate="print"/>
          <a:stretch>
            <a:fillRect/>
          </a:stretch>
        </p:blipFill>
        <p:spPr>
          <a:xfrm>
            <a:off x="2537515" y="2384108"/>
            <a:ext cx="7116970" cy="3026419"/>
          </a:xfrm>
          <a:prstGeom prst="rect">
            <a:avLst/>
          </a:prstGeom>
        </p:spPr>
      </p:pic>
    </p:spTree>
    <p:extLst>
      <p:ext uri="{BB962C8B-B14F-4D97-AF65-F5344CB8AC3E}">
        <p14:creationId xmlns:p14="http://schemas.microsoft.com/office/powerpoint/2010/main" val="186240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E0E2D-62BD-9F2B-E62C-1FD39694254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593D92F-8CE9-965D-D7CB-0851957F6DEB}"/>
              </a:ext>
            </a:extLst>
          </p:cNvPr>
          <p:cNvSpPr>
            <a:spLocks noGrp="1"/>
          </p:cNvSpPr>
          <p:nvPr>
            <p:ph type="title"/>
          </p:nvPr>
        </p:nvSpPr>
        <p:spPr/>
        <p:txBody>
          <a:bodyPr/>
          <a:lstStyle/>
          <a:p>
            <a:r>
              <a:rPr lang="en-GB" dirty="0"/>
              <a:t>(Sad) reality: iteration 2</a:t>
            </a:r>
          </a:p>
        </p:txBody>
      </p:sp>
      <p:grpSp>
        <p:nvGrpSpPr>
          <p:cNvPr id="7" name="object 3">
            <a:extLst>
              <a:ext uri="{FF2B5EF4-FFF2-40B4-BE49-F238E27FC236}">
                <a16:creationId xmlns:a16="http://schemas.microsoft.com/office/drawing/2014/main" id="{EFE7AFF1-9044-EAA7-7606-8E141A026ED3}"/>
              </a:ext>
            </a:extLst>
          </p:cNvPr>
          <p:cNvGrpSpPr/>
          <p:nvPr/>
        </p:nvGrpSpPr>
        <p:grpSpPr>
          <a:xfrm>
            <a:off x="2408555" y="2301535"/>
            <a:ext cx="7374890" cy="3366770"/>
            <a:chOff x="922659" y="1378589"/>
            <a:chExt cx="7374890" cy="3366770"/>
          </a:xfrm>
        </p:grpSpPr>
        <p:pic>
          <p:nvPicPr>
            <p:cNvPr id="8" name="object 4">
              <a:extLst>
                <a:ext uri="{FF2B5EF4-FFF2-40B4-BE49-F238E27FC236}">
                  <a16:creationId xmlns:a16="http://schemas.microsoft.com/office/drawing/2014/main" id="{29B00467-9160-F1C3-0C86-34A8E224EEBD}"/>
                </a:ext>
              </a:extLst>
            </p:cNvPr>
            <p:cNvPicPr/>
            <p:nvPr/>
          </p:nvPicPr>
          <p:blipFill>
            <a:blip r:embed="rId2" cstate="print"/>
            <a:stretch>
              <a:fillRect/>
            </a:stretch>
          </p:blipFill>
          <p:spPr>
            <a:xfrm>
              <a:off x="922659" y="1378589"/>
              <a:ext cx="7374629" cy="3366186"/>
            </a:xfrm>
            <a:prstGeom prst="rect">
              <a:avLst/>
            </a:prstGeom>
          </p:spPr>
        </p:pic>
        <p:sp>
          <p:nvSpPr>
            <p:cNvPr id="9" name="object 5">
              <a:extLst>
                <a:ext uri="{FF2B5EF4-FFF2-40B4-BE49-F238E27FC236}">
                  <a16:creationId xmlns:a16="http://schemas.microsoft.com/office/drawing/2014/main" id="{CB1395D7-4BF5-E755-CAF9-17CFAFF5A33C}"/>
                </a:ext>
              </a:extLst>
            </p:cNvPr>
            <p:cNvSpPr/>
            <p:nvPr/>
          </p:nvSpPr>
          <p:spPr>
            <a:xfrm>
              <a:off x="1013624" y="4078599"/>
              <a:ext cx="554355" cy="530225"/>
            </a:xfrm>
            <a:custGeom>
              <a:avLst/>
              <a:gdLst/>
              <a:ahLst/>
              <a:cxnLst/>
              <a:rect l="l" t="t" r="r" b="b"/>
              <a:pathLst>
                <a:path w="554355" h="530225">
                  <a:moveTo>
                    <a:pt x="0" y="0"/>
                  </a:moveTo>
                  <a:lnTo>
                    <a:pt x="554099" y="0"/>
                  </a:lnTo>
                  <a:lnTo>
                    <a:pt x="554099" y="530099"/>
                  </a:lnTo>
                  <a:lnTo>
                    <a:pt x="0" y="530099"/>
                  </a:lnTo>
                  <a:lnTo>
                    <a:pt x="0" y="0"/>
                  </a:lnTo>
                  <a:close/>
                </a:path>
              </a:pathLst>
            </a:custGeom>
            <a:ln w="76199">
              <a:solidFill>
                <a:srgbClr val="D83729"/>
              </a:solidFill>
            </a:ln>
          </p:spPr>
          <p:txBody>
            <a:bodyPr wrap="square" lIns="0" tIns="0" rIns="0" bIns="0" rtlCol="0"/>
            <a:lstStyle/>
            <a:p>
              <a:endParaRPr/>
            </a:p>
          </p:txBody>
        </p:sp>
      </p:grpSp>
    </p:spTree>
    <p:extLst>
      <p:ext uri="{BB962C8B-B14F-4D97-AF65-F5344CB8AC3E}">
        <p14:creationId xmlns:p14="http://schemas.microsoft.com/office/powerpoint/2010/main" val="354999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545BF-8912-9A02-C876-20642B86E0D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A8607EA-BE47-8DBF-A231-3414AC12A128}"/>
              </a:ext>
            </a:extLst>
          </p:cNvPr>
          <p:cNvSpPr>
            <a:spLocks noGrp="1"/>
          </p:cNvSpPr>
          <p:nvPr>
            <p:ph type="title"/>
          </p:nvPr>
        </p:nvSpPr>
        <p:spPr/>
        <p:txBody>
          <a:bodyPr/>
          <a:lstStyle/>
          <a:p>
            <a:r>
              <a:rPr lang="en-GB" dirty="0"/>
              <a:t>(Sad) reality: iteration 3</a:t>
            </a:r>
          </a:p>
        </p:txBody>
      </p:sp>
      <p:grpSp>
        <p:nvGrpSpPr>
          <p:cNvPr id="3" name="object 3">
            <a:extLst>
              <a:ext uri="{FF2B5EF4-FFF2-40B4-BE49-F238E27FC236}">
                <a16:creationId xmlns:a16="http://schemas.microsoft.com/office/drawing/2014/main" id="{ADB0334C-6288-89F2-D5D5-DD408935EFEA}"/>
              </a:ext>
            </a:extLst>
          </p:cNvPr>
          <p:cNvGrpSpPr/>
          <p:nvPr/>
        </p:nvGrpSpPr>
        <p:grpSpPr>
          <a:xfrm>
            <a:off x="2545080" y="2404283"/>
            <a:ext cx="7101840" cy="3200400"/>
            <a:chOff x="963126" y="1506975"/>
            <a:chExt cx="7101840" cy="3200400"/>
          </a:xfrm>
        </p:grpSpPr>
        <p:pic>
          <p:nvPicPr>
            <p:cNvPr id="4" name="object 4">
              <a:extLst>
                <a:ext uri="{FF2B5EF4-FFF2-40B4-BE49-F238E27FC236}">
                  <a16:creationId xmlns:a16="http://schemas.microsoft.com/office/drawing/2014/main" id="{6F727BEA-B735-F046-680F-89F13E4E9200}"/>
                </a:ext>
              </a:extLst>
            </p:cNvPr>
            <p:cNvPicPr/>
            <p:nvPr/>
          </p:nvPicPr>
          <p:blipFill>
            <a:blip r:embed="rId2" cstate="print"/>
            <a:stretch>
              <a:fillRect/>
            </a:stretch>
          </p:blipFill>
          <p:spPr>
            <a:xfrm>
              <a:off x="963126" y="1506975"/>
              <a:ext cx="7101332" cy="3157765"/>
            </a:xfrm>
            <a:prstGeom prst="rect">
              <a:avLst/>
            </a:prstGeom>
          </p:spPr>
        </p:pic>
        <p:sp>
          <p:nvSpPr>
            <p:cNvPr id="5" name="object 5">
              <a:extLst>
                <a:ext uri="{FF2B5EF4-FFF2-40B4-BE49-F238E27FC236}">
                  <a16:creationId xmlns:a16="http://schemas.microsoft.com/office/drawing/2014/main" id="{0968138B-E85B-A608-621E-546836F47DA3}"/>
                </a:ext>
              </a:extLst>
            </p:cNvPr>
            <p:cNvSpPr/>
            <p:nvPr/>
          </p:nvSpPr>
          <p:spPr>
            <a:xfrm>
              <a:off x="1579774" y="4138824"/>
              <a:ext cx="554355" cy="530225"/>
            </a:xfrm>
            <a:custGeom>
              <a:avLst/>
              <a:gdLst/>
              <a:ahLst/>
              <a:cxnLst/>
              <a:rect l="l" t="t" r="r" b="b"/>
              <a:pathLst>
                <a:path w="554355" h="530225">
                  <a:moveTo>
                    <a:pt x="0" y="0"/>
                  </a:moveTo>
                  <a:lnTo>
                    <a:pt x="554099" y="0"/>
                  </a:lnTo>
                  <a:lnTo>
                    <a:pt x="554099" y="530099"/>
                  </a:lnTo>
                  <a:lnTo>
                    <a:pt x="0" y="530099"/>
                  </a:lnTo>
                  <a:lnTo>
                    <a:pt x="0" y="0"/>
                  </a:lnTo>
                  <a:close/>
                </a:path>
              </a:pathLst>
            </a:custGeom>
            <a:ln w="76199">
              <a:solidFill>
                <a:srgbClr val="D83729"/>
              </a:solidFill>
            </a:ln>
          </p:spPr>
          <p:txBody>
            <a:bodyPr wrap="square" lIns="0" tIns="0" rIns="0" bIns="0" rtlCol="0"/>
            <a:lstStyle/>
            <a:p>
              <a:endParaRPr/>
            </a:p>
          </p:txBody>
        </p:sp>
      </p:grpSp>
    </p:spTree>
    <p:extLst>
      <p:ext uri="{BB962C8B-B14F-4D97-AF65-F5344CB8AC3E}">
        <p14:creationId xmlns:p14="http://schemas.microsoft.com/office/powerpoint/2010/main" val="33818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C10BBC-F90C-0A03-8DCE-4125434F387D}"/>
              </a:ext>
            </a:extLst>
          </p:cNvPr>
          <p:cNvSpPr>
            <a:spLocks noGrp="1"/>
          </p:cNvSpPr>
          <p:nvPr>
            <p:ph type="title"/>
          </p:nvPr>
        </p:nvSpPr>
        <p:spPr/>
        <p:txBody>
          <a:bodyPr/>
          <a:lstStyle/>
          <a:p>
            <a:r>
              <a:rPr lang="it-IT" dirty="0" err="1"/>
              <a:t>Burnup</a:t>
            </a:r>
            <a:r>
              <a:rPr lang="it-IT" dirty="0"/>
              <a:t> chart</a:t>
            </a:r>
            <a:endParaRPr lang="en-GB" dirty="0"/>
          </a:p>
        </p:txBody>
      </p:sp>
      <p:sp>
        <p:nvSpPr>
          <p:cNvPr id="3" name="Segnaposto contenuto 2">
            <a:extLst>
              <a:ext uri="{FF2B5EF4-FFF2-40B4-BE49-F238E27FC236}">
                <a16:creationId xmlns:a16="http://schemas.microsoft.com/office/drawing/2014/main" id="{BFE6BAF3-3447-8E23-5204-18B79C86BCB0}"/>
              </a:ext>
            </a:extLst>
          </p:cNvPr>
          <p:cNvSpPr>
            <a:spLocks noGrp="1"/>
          </p:cNvSpPr>
          <p:nvPr>
            <p:ph idx="1"/>
          </p:nvPr>
        </p:nvSpPr>
        <p:spPr>
          <a:xfrm>
            <a:off x="6580973" y="1999716"/>
            <a:ext cx="4422449" cy="3901778"/>
          </a:xfrm>
        </p:spPr>
        <p:txBody>
          <a:bodyPr>
            <a:normAutofit fontScale="62500" lnSpcReduction="20000"/>
          </a:bodyPr>
          <a:lstStyle/>
          <a:p>
            <a:pPr marL="0" indent="0">
              <a:buNone/>
            </a:pPr>
            <a:r>
              <a:rPr lang="en-GB" dirty="0"/>
              <a:t>Are there alternatives to the unedifying ‘flat’ burndown charts? The burnup charts. </a:t>
            </a:r>
          </a:p>
          <a:p>
            <a:pPr marL="0" indent="0">
              <a:buNone/>
            </a:pPr>
            <a:r>
              <a:rPr lang="en-GB" dirty="0"/>
              <a:t>Burnup charts answer the opposite question: how much work has been completed?</a:t>
            </a:r>
          </a:p>
          <a:p>
            <a:pPr marL="0" indent="0">
              <a:buNone/>
            </a:pPr>
            <a:r>
              <a:rPr lang="en-GB" dirty="0"/>
              <a:t>Whereas a Burndown chart should always tend downwards, an ideal Burnup Chart moves upwards</a:t>
            </a:r>
          </a:p>
          <a:p>
            <a:pPr marL="0" indent="0">
              <a:buNone/>
            </a:pPr>
            <a:endParaRPr lang="en-GB" dirty="0"/>
          </a:p>
          <a:p>
            <a:pPr marL="0" indent="0">
              <a:buNone/>
            </a:pPr>
            <a:r>
              <a:rPr lang="en-GB" dirty="0"/>
              <a:t>But why don't we like burnup charts?</a:t>
            </a:r>
          </a:p>
          <a:p>
            <a:r>
              <a:rPr lang="en-GB" dirty="0"/>
              <a:t>They have no predictive utility</a:t>
            </a:r>
          </a:p>
          <a:p>
            <a:r>
              <a:rPr lang="en-GB" dirty="0"/>
              <a:t>They do not push velocity up (I do not know how much effort is left to finish the job, so I do not 'speed up')</a:t>
            </a:r>
          </a:p>
          <a:p>
            <a:pPr marL="0" indent="0">
              <a:buNone/>
            </a:pPr>
            <a:endParaRPr lang="en-GB" dirty="0"/>
          </a:p>
          <a:p>
            <a:pPr marL="0" indent="0">
              <a:buNone/>
            </a:pPr>
            <a:endParaRPr lang="en-GB" dirty="0"/>
          </a:p>
        </p:txBody>
      </p:sp>
      <p:pic>
        <p:nvPicPr>
          <p:cNvPr id="4" name="object 3">
            <a:extLst>
              <a:ext uri="{FF2B5EF4-FFF2-40B4-BE49-F238E27FC236}">
                <a16:creationId xmlns:a16="http://schemas.microsoft.com/office/drawing/2014/main" id="{99C1E6D1-3FED-F194-820A-A3CD4BD60D81}"/>
              </a:ext>
            </a:extLst>
          </p:cNvPr>
          <p:cNvPicPr/>
          <p:nvPr/>
        </p:nvPicPr>
        <p:blipFill>
          <a:blip r:embed="rId2" cstate="print"/>
          <a:stretch>
            <a:fillRect/>
          </a:stretch>
        </p:blipFill>
        <p:spPr>
          <a:xfrm>
            <a:off x="1596640" y="2232173"/>
            <a:ext cx="3807749" cy="3265500"/>
          </a:xfrm>
          <a:prstGeom prst="rect">
            <a:avLst/>
          </a:prstGeom>
        </p:spPr>
      </p:pic>
    </p:spTree>
    <p:extLst>
      <p:ext uri="{BB962C8B-B14F-4D97-AF65-F5344CB8AC3E}">
        <p14:creationId xmlns:p14="http://schemas.microsoft.com/office/powerpoint/2010/main" val="3763392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FBA05-64ED-1369-9DF5-A23C1B5F019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A1C48A-0746-2BD1-8731-AB9D513BD41F}"/>
              </a:ext>
            </a:extLst>
          </p:cNvPr>
          <p:cNvSpPr>
            <a:spLocks noGrp="1"/>
          </p:cNvSpPr>
          <p:nvPr>
            <p:ph type="title"/>
          </p:nvPr>
        </p:nvSpPr>
        <p:spPr/>
        <p:txBody>
          <a:bodyPr/>
          <a:lstStyle/>
          <a:p>
            <a:r>
              <a:rPr lang="en-GB" sz="3600" spc="-40" dirty="0"/>
              <a:t>Cumulative</a:t>
            </a:r>
            <a:r>
              <a:rPr lang="en-GB" sz="3600" spc="-185" dirty="0"/>
              <a:t> </a:t>
            </a:r>
            <a:r>
              <a:rPr lang="en-GB" sz="3600" dirty="0"/>
              <a:t>Flow</a:t>
            </a:r>
            <a:r>
              <a:rPr lang="en-GB" sz="3600" spc="-185" dirty="0"/>
              <a:t> </a:t>
            </a:r>
            <a:r>
              <a:rPr lang="en-GB" sz="3600" spc="-35" dirty="0"/>
              <a:t>Diagram</a:t>
            </a:r>
            <a:r>
              <a:rPr lang="en-GB" sz="3600" spc="-180" dirty="0"/>
              <a:t> </a:t>
            </a:r>
            <a:r>
              <a:rPr lang="en-GB" sz="3600" spc="-85" dirty="0"/>
              <a:t>(CFD)</a:t>
            </a:r>
            <a:endParaRPr lang="en-GB" dirty="0"/>
          </a:p>
        </p:txBody>
      </p:sp>
      <p:sp>
        <p:nvSpPr>
          <p:cNvPr id="3" name="Segnaposto contenuto 2">
            <a:extLst>
              <a:ext uri="{FF2B5EF4-FFF2-40B4-BE49-F238E27FC236}">
                <a16:creationId xmlns:a16="http://schemas.microsoft.com/office/drawing/2014/main" id="{809EF948-37EE-F5BC-84FB-97E0209C2A02}"/>
              </a:ext>
            </a:extLst>
          </p:cNvPr>
          <p:cNvSpPr>
            <a:spLocks noGrp="1"/>
          </p:cNvSpPr>
          <p:nvPr>
            <p:ph idx="1"/>
          </p:nvPr>
        </p:nvSpPr>
        <p:spPr>
          <a:xfrm>
            <a:off x="6931351" y="2368192"/>
            <a:ext cx="3807749" cy="2897024"/>
          </a:xfrm>
        </p:spPr>
        <p:txBody>
          <a:bodyPr>
            <a:normAutofit fontScale="77500" lnSpcReduction="20000"/>
          </a:bodyPr>
          <a:lstStyle/>
          <a:p>
            <a:pPr marL="0" indent="0">
              <a:buNone/>
            </a:pPr>
            <a:r>
              <a:rPr lang="en-GB" dirty="0"/>
              <a:t>Advantages:</a:t>
            </a:r>
          </a:p>
          <a:p>
            <a:r>
              <a:rPr lang="en-GB" dirty="0"/>
              <a:t>Exceeds the limits of Burndown and Burnup</a:t>
            </a:r>
          </a:p>
          <a:p>
            <a:r>
              <a:rPr lang="en-GB" dirty="0"/>
              <a:t>Adds some extra data</a:t>
            </a:r>
          </a:p>
          <a:p>
            <a:r>
              <a:rPr lang="en-GB" dirty="0"/>
              <a:t>Displays data in a better way</a:t>
            </a:r>
          </a:p>
          <a:p>
            <a:r>
              <a:rPr lang="en-GB" dirty="0"/>
              <a:t>Promotes more robust decision-making processes</a:t>
            </a:r>
          </a:p>
          <a:p>
            <a:pPr marL="0" indent="0">
              <a:buNone/>
            </a:pPr>
            <a:endParaRPr lang="en-GB" dirty="0"/>
          </a:p>
        </p:txBody>
      </p:sp>
      <p:pic>
        <p:nvPicPr>
          <p:cNvPr id="5" name="object 4">
            <a:extLst>
              <a:ext uri="{FF2B5EF4-FFF2-40B4-BE49-F238E27FC236}">
                <a16:creationId xmlns:a16="http://schemas.microsoft.com/office/drawing/2014/main" id="{27D3E26D-8157-A41F-1BD3-0819480AA83A}"/>
              </a:ext>
            </a:extLst>
          </p:cNvPr>
          <p:cNvPicPr/>
          <p:nvPr/>
        </p:nvPicPr>
        <p:blipFill>
          <a:blip r:embed="rId2" cstate="print"/>
          <a:stretch>
            <a:fillRect/>
          </a:stretch>
        </p:blipFill>
        <p:spPr>
          <a:xfrm>
            <a:off x="1123751" y="2282680"/>
            <a:ext cx="5174500" cy="3580741"/>
          </a:xfrm>
          <a:prstGeom prst="rect">
            <a:avLst/>
          </a:prstGeom>
        </p:spPr>
      </p:pic>
    </p:spTree>
    <p:extLst>
      <p:ext uri="{BB962C8B-B14F-4D97-AF65-F5344CB8AC3E}">
        <p14:creationId xmlns:p14="http://schemas.microsoft.com/office/powerpoint/2010/main" val="30585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A2C3CA-D4C4-1EA8-19A8-B85959F45873}"/>
              </a:ext>
            </a:extLst>
          </p:cNvPr>
          <p:cNvSpPr>
            <a:spLocks noGrp="1"/>
          </p:cNvSpPr>
          <p:nvPr>
            <p:ph type="title"/>
          </p:nvPr>
        </p:nvSpPr>
        <p:spPr/>
        <p:txBody>
          <a:bodyPr/>
          <a:lstStyle/>
          <a:p>
            <a:r>
              <a:rPr lang="it-IT" dirty="0" err="1"/>
              <a:t>Summary</a:t>
            </a:r>
            <a:endParaRPr lang="en-GB" dirty="0"/>
          </a:p>
        </p:txBody>
      </p:sp>
      <p:sp>
        <p:nvSpPr>
          <p:cNvPr id="3" name="Segnaposto contenuto 2">
            <a:extLst>
              <a:ext uri="{FF2B5EF4-FFF2-40B4-BE49-F238E27FC236}">
                <a16:creationId xmlns:a16="http://schemas.microsoft.com/office/drawing/2014/main" id="{89260683-E1B9-6822-1795-418D1B896D5C}"/>
              </a:ext>
            </a:extLst>
          </p:cNvPr>
          <p:cNvSpPr>
            <a:spLocks noGrp="1"/>
          </p:cNvSpPr>
          <p:nvPr>
            <p:ph idx="1"/>
          </p:nvPr>
        </p:nvSpPr>
        <p:spPr/>
        <p:txBody>
          <a:bodyPr/>
          <a:lstStyle/>
          <a:p>
            <a:pPr marL="0" indent="0">
              <a:buNone/>
            </a:pPr>
            <a:r>
              <a:rPr lang="en-GB" dirty="0"/>
              <a:t>4.1 How to measure performance (2.5 hours)</a:t>
            </a:r>
          </a:p>
          <a:p>
            <a:pPr marL="0" indent="0">
              <a:buNone/>
            </a:pPr>
            <a:r>
              <a:rPr lang="en-GB" dirty="0"/>
              <a:t>4.2 How to avoid failure (2.5 hours)</a:t>
            </a:r>
          </a:p>
          <a:p>
            <a:pPr marL="0" indent="0">
              <a:buNone/>
            </a:pPr>
            <a:r>
              <a:rPr lang="en-GB" dirty="0"/>
              <a:t>4.3 Reconciling Waterfall and Agile (2.5 hours)</a:t>
            </a:r>
          </a:p>
        </p:txBody>
      </p:sp>
    </p:spTree>
    <p:extLst>
      <p:ext uri="{BB962C8B-B14F-4D97-AF65-F5344CB8AC3E}">
        <p14:creationId xmlns:p14="http://schemas.microsoft.com/office/powerpoint/2010/main" val="532215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87B1-9D94-6DDD-8040-0989DBB4F0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0CC762A-F04B-9A13-8A27-35B9B2854752}"/>
              </a:ext>
            </a:extLst>
          </p:cNvPr>
          <p:cNvSpPr>
            <a:spLocks noGrp="1"/>
          </p:cNvSpPr>
          <p:nvPr>
            <p:ph type="title"/>
          </p:nvPr>
        </p:nvSpPr>
        <p:spPr/>
        <p:txBody>
          <a:bodyPr/>
          <a:lstStyle/>
          <a:p>
            <a:r>
              <a:rPr lang="en-GB" sz="3600" spc="-40" dirty="0"/>
              <a:t>Cumulative</a:t>
            </a:r>
            <a:r>
              <a:rPr lang="en-GB" sz="3600" spc="-185" dirty="0"/>
              <a:t> </a:t>
            </a:r>
            <a:r>
              <a:rPr lang="en-GB" sz="3600" dirty="0"/>
              <a:t>Flow</a:t>
            </a:r>
            <a:r>
              <a:rPr lang="en-GB" sz="3600" spc="-185" dirty="0"/>
              <a:t> </a:t>
            </a:r>
            <a:r>
              <a:rPr lang="en-GB" sz="3600" spc="-35" dirty="0"/>
              <a:t>Diagram</a:t>
            </a:r>
            <a:r>
              <a:rPr lang="en-GB" sz="3600" spc="-180" dirty="0"/>
              <a:t> </a:t>
            </a:r>
            <a:r>
              <a:rPr lang="en-GB" sz="3600" spc="-85" dirty="0"/>
              <a:t>(CFD)</a:t>
            </a:r>
            <a:endParaRPr lang="en-GB" dirty="0"/>
          </a:p>
        </p:txBody>
      </p:sp>
      <p:pic>
        <p:nvPicPr>
          <p:cNvPr id="7" name="object 4">
            <a:extLst>
              <a:ext uri="{FF2B5EF4-FFF2-40B4-BE49-F238E27FC236}">
                <a16:creationId xmlns:a16="http://schemas.microsoft.com/office/drawing/2014/main" id="{6A6F164A-59B8-AE4E-B6D8-7088A56EB872}"/>
              </a:ext>
            </a:extLst>
          </p:cNvPr>
          <p:cNvPicPr/>
          <p:nvPr/>
        </p:nvPicPr>
        <p:blipFill>
          <a:blip r:embed="rId2" cstate="print"/>
          <a:stretch>
            <a:fillRect/>
          </a:stretch>
        </p:blipFill>
        <p:spPr>
          <a:xfrm>
            <a:off x="1318029" y="2329504"/>
            <a:ext cx="4145589" cy="3198249"/>
          </a:xfrm>
          <a:prstGeom prst="rect">
            <a:avLst/>
          </a:prstGeom>
        </p:spPr>
      </p:pic>
      <p:pic>
        <p:nvPicPr>
          <p:cNvPr id="8" name="object 2">
            <a:extLst>
              <a:ext uri="{FF2B5EF4-FFF2-40B4-BE49-F238E27FC236}">
                <a16:creationId xmlns:a16="http://schemas.microsoft.com/office/drawing/2014/main" id="{8A26616A-85C5-342C-BB35-B9B07CCBB5B0}"/>
              </a:ext>
            </a:extLst>
          </p:cNvPr>
          <p:cNvPicPr/>
          <p:nvPr/>
        </p:nvPicPr>
        <p:blipFill>
          <a:blip r:embed="rId3" cstate="print"/>
          <a:stretch>
            <a:fillRect/>
          </a:stretch>
        </p:blipFill>
        <p:spPr>
          <a:xfrm>
            <a:off x="6096000" y="2329508"/>
            <a:ext cx="4177300" cy="3198245"/>
          </a:xfrm>
          <a:prstGeom prst="rect">
            <a:avLst/>
          </a:prstGeom>
        </p:spPr>
      </p:pic>
    </p:spTree>
    <p:extLst>
      <p:ext uri="{BB962C8B-B14F-4D97-AF65-F5344CB8AC3E}">
        <p14:creationId xmlns:p14="http://schemas.microsoft.com/office/powerpoint/2010/main" val="251664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D744-180C-6DCA-C188-542CBF211A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D3ED217-8CF4-85A4-1964-27D232619DD7}"/>
              </a:ext>
            </a:extLst>
          </p:cNvPr>
          <p:cNvSpPr>
            <a:spLocks noGrp="1"/>
          </p:cNvSpPr>
          <p:nvPr>
            <p:ph type="title"/>
          </p:nvPr>
        </p:nvSpPr>
        <p:spPr/>
        <p:txBody>
          <a:bodyPr/>
          <a:lstStyle/>
          <a:p>
            <a:r>
              <a:rPr lang="en-GB" sz="3600" spc="-40" dirty="0"/>
              <a:t>Cumulative</a:t>
            </a:r>
            <a:r>
              <a:rPr lang="en-GB" sz="3600" spc="-185" dirty="0"/>
              <a:t> </a:t>
            </a:r>
            <a:r>
              <a:rPr lang="en-GB" sz="3600" dirty="0"/>
              <a:t>Flow</a:t>
            </a:r>
            <a:r>
              <a:rPr lang="en-GB" sz="3600" spc="-185" dirty="0"/>
              <a:t> </a:t>
            </a:r>
            <a:r>
              <a:rPr lang="en-GB" sz="3600" spc="-35" dirty="0"/>
              <a:t>Diagram</a:t>
            </a:r>
            <a:r>
              <a:rPr lang="en-GB" sz="3600" spc="-180" dirty="0"/>
              <a:t> </a:t>
            </a:r>
            <a:r>
              <a:rPr lang="en-GB" sz="3600" spc="-85" dirty="0"/>
              <a:t>(CFD)</a:t>
            </a:r>
            <a:endParaRPr lang="en-GB" dirty="0"/>
          </a:p>
        </p:txBody>
      </p:sp>
      <p:sp>
        <p:nvSpPr>
          <p:cNvPr id="3" name="Segnaposto contenuto 2">
            <a:extLst>
              <a:ext uri="{FF2B5EF4-FFF2-40B4-BE49-F238E27FC236}">
                <a16:creationId xmlns:a16="http://schemas.microsoft.com/office/drawing/2014/main" id="{E0CCDF82-C38C-8E16-0FAF-4551324264B2}"/>
              </a:ext>
            </a:extLst>
          </p:cNvPr>
          <p:cNvSpPr>
            <a:spLocks noGrp="1"/>
          </p:cNvSpPr>
          <p:nvPr>
            <p:ph idx="1"/>
          </p:nvPr>
        </p:nvSpPr>
        <p:spPr>
          <a:xfrm>
            <a:off x="6931351" y="2368192"/>
            <a:ext cx="3807749" cy="2897024"/>
          </a:xfrm>
        </p:spPr>
        <p:txBody>
          <a:bodyPr>
            <a:normAutofit/>
          </a:bodyPr>
          <a:lstStyle/>
          <a:p>
            <a:pPr marL="0" indent="0">
              <a:buNone/>
            </a:pPr>
            <a:r>
              <a:rPr lang="en-GB" dirty="0"/>
              <a:t>A CFD can have as many 'coloured bands' as there are states into which the process is divided (the columns of our board)</a:t>
            </a:r>
          </a:p>
          <a:p>
            <a:pPr marL="0" indent="0">
              <a:buNone/>
            </a:pPr>
            <a:endParaRPr lang="en-GB" dirty="0"/>
          </a:p>
        </p:txBody>
      </p:sp>
      <p:pic>
        <p:nvPicPr>
          <p:cNvPr id="4" name="object 4">
            <a:extLst>
              <a:ext uri="{FF2B5EF4-FFF2-40B4-BE49-F238E27FC236}">
                <a16:creationId xmlns:a16="http://schemas.microsoft.com/office/drawing/2014/main" id="{005FE964-2AA1-4F23-DD71-5B64DA2867D4}"/>
              </a:ext>
            </a:extLst>
          </p:cNvPr>
          <p:cNvPicPr/>
          <p:nvPr/>
        </p:nvPicPr>
        <p:blipFill>
          <a:blip r:embed="rId2" cstate="print"/>
          <a:stretch>
            <a:fillRect/>
          </a:stretch>
        </p:blipFill>
        <p:spPr>
          <a:xfrm>
            <a:off x="1251021" y="2086115"/>
            <a:ext cx="4756671" cy="3707934"/>
          </a:xfrm>
          <a:prstGeom prst="rect">
            <a:avLst/>
          </a:prstGeom>
        </p:spPr>
      </p:pic>
    </p:spTree>
    <p:extLst>
      <p:ext uri="{BB962C8B-B14F-4D97-AF65-F5344CB8AC3E}">
        <p14:creationId xmlns:p14="http://schemas.microsoft.com/office/powerpoint/2010/main" val="145548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DC655A-F088-00B0-E70B-2FFC140969B3}"/>
              </a:ext>
            </a:extLst>
          </p:cNvPr>
          <p:cNvSpPr>
            <a:spLocks noGrp="1"/>
          </p:cNvSpPr>
          <p:nvPr>
            <p:ph type="title"/>
          </p:nvPr>
        </p:nvSpPr>
        <p:spPr/>
        <p:txBody>
          <a:bodyPr/>
          <a:lstStyle/>
          <a:p>
            <a:r>
              <a:rPr lang="it-IT" dirty="0" err="1"/>
              <a:t>Epic</a:t>
            </a:r>
            <a:r>
              <a:rPr lang="it-IT" dirty="0"/>
              <a:t> and release </a:t>
            </a:r>
            <a:r>
              <a:rPr lang="it-IT" dirty="0" err="1"/>
              <a:t>burndown</a:t>
            </a:r>
            <a:endParaRPr lang="en-GB" dirty="0"/>
          </a:p>
        </p:txBody>
      </p:sp>
      <p:sp>
        <p:nvSpPr>
          <p:cNvPr id="3" name="Segnaposto contenuto 2">
            <a:extLst>
              <a:ext uri="{FF2B5EF4-FFF2-40B4-BE49-F238E27FC236}">
                <a16:creationId xmlns:a16="http://schemas.microsoft.com/office/drawing/2014/main" id="{005DBCE1-F05C-B6C6-31B3-268087F44722}"/>
              </a:ext>
            </a:extLst>
          </p:cNvPr>
          <p:cNvSpPr>
            <a:spLocks noGrp="1"/>
          </p:cNvSpPr>
          <p:nvPr>
            <p:ph idx="1"/>
          </p:nvPr>
        </p:nvSpPr>
        <p:spPr>
          <a:xfrm>
            <a:off x="6881501" y="2355182"/>
            <a:ext cx="3911838" cy="2934665"/>
          </a:xfrm>
        </p:spPr>
        <p:txBody>
          <a:bodyPr>
            <a:normAutofit fontScale="77500" lnSpcReduction="20000"/>
          </a:bodyPr>
          <a:lstStyle/>
          <a:p>
            <a:pPr marL="0" indent="0">
              <a:buNone/>
            </a:pPr>
            <a:r>
              <a:rPr lang="en-GB" dirty="0"/>
              <a:t>Track project progress over different sprints, highlighting the ﬂow of work and any rework within an epic or version (even spread over several sprints)</a:t>
            </a:r>
          </a:p>
          <a:p>
            <a:pPr marL="0" indent="0">
              <a:buNone/>
            </a:pPr>
            <a:endParaRPr lang="en-GB" dirty="0"/>
          </a:p>
          <a:p>
            <a:pPr marL="0" indent="0">
              <a:buNone/>
            </a:pPr>
            <a:r>
              <a:rPr lang="en-GB" dirty="0"/>
              <a:t>Scope creep: adding new requirements to an already defined project</a:t>
            </a:r>
          </a:p>
          <a:p>
            <a:pPr marL="0" indent="0">
              <a:buNone/>
            </a:pPr>
            <a:endParaRPr lang="en-GB" dirty="0"/>
          </a:p>
          <a:p>
            <a:endParaRPr lang="en-GB" dirty="0"/>
          </a:p>
        </p:txBody>
      </p:sp>
      <p:pic>
        <p:nvPicPr>
          <p:cNvPr id="4" name="object 4">
            <a:extLst>
              <a:ext uri="{FF2B5EF4-FFF2-40B4-BE49-F238E27FC236}">
                <a16:creationId xmlns:a16="http://schemas.microsoft.com/office/drawing/2014/main" id="{F9D9CB59-1F7E-4ACB-B58B-A741338B566C}"/>
              </a:ext>
            </a:extLst>
          </p:cNvPr>
          <p:cNvPicPr/>
          <p:nvPr/>
        </p:nvPicPr>
        <p:blipFill>
          <a:blip r:embed="rId2" cstate="print"/>
          <a:stretch>
            <a:fillRect/>
          </a:stretch>
        </p:blipFill>
        <p:spPr>
          <a:xfrm>
            <a:off x="1024071" y="2175381"/>
            <a:ext cx="5318123" cy="3651825"/>
          </a:xfrm>
          <a:prstGeom prst="rect">
            <a:avLst/>
          </a:prstGeom>
        </p:spPr>
      </p:pic>
    </p:spTree>
    <p:extLst>
      <p:ext uri="{BB962C8B-B14F-4D97-AF65-F5344CB8AC3E}">
        <p14:creationId xmlns:p14="http://schemas.microsoft.com/office/powerpoint/2010/main" val="2541190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7C5B1-62D0-0910-34BD-DF9484FD23C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DF04770-35E1-F80C-3AF5-5FE630CD7BA0}"/>
              </a:ext>
            </a:extLst>
          </p:cNvPr>
          <p:cNvSpPr>
            <a:spLocks noGrp="1"/>
          </p:cNvSpPr>
          <p:nvPr>
            <p:ph type="title"/>
          </p:nvPr>
        </p:nvSpPr>
        <p:spPr/>
        <p:txBody>
          <a:bodyPr/>
          <a:lstStyle/>
          <a:p>
            <a:r>
              <a:rPr lang="it-IT" dirty="0" err="1"/>
              <a:t>Epic</a:t>
            </a:r>
            <a:r>
              <a:rPr lang="it-IT" dirty="0"/>
              <a:t> and release </a:t>
            </a:r>
            <a:r>
              <a:rPr lang="it-IT" dirty="0" err="1"/>
              <a:t>burndown</a:t>
            </a:r>
            <a:endParaRPr lang="en-GB" dirty="0"/>
          </a:p>
        </p:txBody>
      </p:sp>
      <p:sp>
        <p:nvSpPr>
          <p:cNvPr id="3" name="Segnaposto contenuto 2">
            <a:extLst>
              <a:ext uri="{FF2B5EF4-FFF2-40B4-BE49-F238E27FC236}">
                <a16:creationId xmlns:a16="http://schemas.microsoft.com/office/drawing/2014/main" id="{8C8AB316-7441-F2EC-7275-F11CC6C9ED04}"/>
              </a:ext>
            </a:extLst>
          </p:cNvPr>
          <p:cNvSpPr>
            <a:spLocks noGrp="1"/>
          </p:cNvSpPr>
          <p:nvPr>
            <p:ph idx="1"/>
          </p:nvPr>
        </p:nvSpPr>
        <p:spPr>
          <a:xfrm>
            <a:off x="6881501" y="2355182"/>
            <a:ext cx="3911838" cy="2934665"/>
          </a:xfrm>
        </p:spPr>
        <p:txBody>
          <a:bodyPr>
            <a:normAutofit fontScale="85000" lnSpcReduction="20000"/>
          </a:bodyPr>
          <a:lstStyle/>
          <a:p>
            <a:pPr marL="0" indent="0">
              <a:buNone/>
            </a:pPr>
            <a:r>
              <a:rPr lang="en-GB" dirty="0"/>
              <a:t>Note: If scope creep between several epic is a problem during the sprint, it is a natural consequence of Agile development (the client can decide to accept or not accept the work done based on what emerges during the project)</a:t>
            </a:r>
          </a:p>
          <a:p>
            <a:pPr marL="0" indent="0">
              <a:buNone/>
            </a:pPr>
            <a:endParaRPr lang="en-GB" dirty="0"/>
          </a:p>
          <a:p>
            <a:endParaRPr lang="en-GB" dirty="0"/>
          </a:p>
        </p:txBody>
      </p:sp>
      <p:pic>
        <p:nvPicPr>
          <p:cNvPr id="4" name="object 4">
            <a:extLst>
              <a:ext uri="{FF2B5EF4-FFF2-40B4-BE49-F238E27FC236}">
                <a16:creationId xmlns:a16="http://schemas.microsoft.com/office/drawing/2014/main" id="{82152092-AE47-2F26-531C-67F209803544}"/>
              </a:ext>
            </a:extLst>
          </p:cNvPr>
          <p:cNvPicPr/>
          <p:nvPr/>
        </p:nvPicPr>
        <p:blipFill>
          <a:blip r:embed="rId2" cstate="print"/>
          <a:stretch>
            <a:fillRect/>
          </a:stretch>
        </p:blipFill>
        <p:spPr>
          <a:xfrm>
            <a:off x="1024071" y="2175381"/>
            <a:ext cx="5318123" cy="3651825"/>
          </a:xfrm>
          <a:prstGeom prst="rect">
            <a:avLst/>
          </a:prstGeom>
        </p:spPr>
      </p:pic>
    </p:spTree>
    <p:extLst>
      <p:ext uri="{BB962C8B-B14F-4D97-AF65-F5344CB8AC3E}">
        <p14:creationId xmlns:p14="http://schemas.microsoft.com/office/powerpoint/2010/main" val="288665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C74A1-3AE6-E8E0-1E50-EA5DD014FE8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8EB1F4-B22D-ACC8-F124-58D2F5EC769F}"/>
              </a:ext>
            </a:extLst>
          </p:cNvPr>
          <p:cNvSpPr>
            <a:spLocks noGrp="1"/>
          </p:cNvSpPr>
          <p:nvPr>
            <p:ph type="title"/>
          </p:nvPr>
        </p:nvSpPr>
        <p:spPr/>
        <p:txBody>
          <a:bodyPr/>
          <a:lstStyle/>
          <a:p>
            <a:r>
              <a:rPr lang="it-IT" dirty="0"/>
              <a:t>Control chart</a:t>
            </a:r>
            <a:endParaRPr lang="en-GB" dirty="0"/>
          </a:p>
        </p:txBody>
      </p:sp>
      <p:sp>
        <p:nvSpPr>
          <p:cNvPr id="3" name="Segnaposto contenuto 2">
            <a:extLst>
              <a:ext uri="{FF2B5EF4-FFF2-40B4-BE49-F238E27FC236}">
                <a16:creationId xmlns:a16="http://schemas.microsoft.com/office/drawing/2014/main" id="{77858C2B-29D6-4444-ADCA-40FBB5D7ABC8}"/>
              </a:ext>
            </a:extLst>
          </p:cNvPr>
          <p:cNvSpPr>
            <a:spLocks noGrp="1"/>
          </p:cNvSpPr>
          <p:nvPr>
            <p:ph idx="1"/>
          </p:nvPr>
        </p:nvSpPr>
        <p:spPr>
          <a:xfrm>
            <a:off x="6881501" y="2355182"/>
            <a:ext cx="3911838" cy="2934665"/>
          </a:xfrm>
        </p:spPr>
        <p:txBody>
          <a:bodyPr>
            <a:normAutofit fontScale="92500" lnSpcReduction="10000"/>
          </a:bodyPr>
          <a:lstStyle/>
          <a:p>
            <a:pPr marL="0" indent="0">
              <a:buNone/>
            </a:pPr>
            <a:r>
              <a:rPr lang="en-GB" dirty="0"/>
              <a:t>It highlights the cycle time of the cards, i.e. the time between 'doing' and 'done'.</a:t>
            </a:r>
          </a:p>
          <a:p>
            <a:pPr marL="0" indent="0">
              <a:buNone/>
            </a:pPr>
            <a:r>
              <a:rPr lang="en-GB" dirty="0"/>
              <a:t>In an ideal situation, all cards/issues should be below the red line (average cycle time)</a:t>
            </a:r>
          </a:p>
          <a:p>
            <a:endParaRPr lang="en-GB" dirty="0"/>
          </a:p>
        </p:txBody>
      </p:sp>
      <p:pic>
        <p:nvPicPr>
          <p:cNvPr id="5" name="object 4">
            <a:extLst>
              <a:ext uri="{FF2B5EF4-FFF2-40B4-BE49-F238E27FC236}">
                <a16:creationId xmlns:a16="http://schemas.microsoft.com/office/drawing/2014/main" id="{D90E8FF0-4375-5D66-BD0E-BB6D6A368E7E}"/>
              </a:ext>
            </a:extLst>
          </p:cNvPr>
          <p:cNvPicPr/>
          <p:nvPr/>
        </p:nvPicPr>
        <p:blipFill>
          <a:blip r:embed="rId2" cstate="print"/>
          <a:stretch>
            <a:fillRect/>
          </a:stretch>
        </p:blipFill>
        <p:spPr>
          <a:xfrm>
            <a:off x="1310847" y="2540248"/>
            <a:ext cx="4912749" cy="3353649"/>
          </a:xfrm>
          <a:prstGeom prst="rect">
            <a:avLst/>
          </a:prstGeom>
        </p:spPr>
      </p:pic>
    </p:spTree>
    <p:extLst>
      <p:ext uri="{BB962C8B-B14F-4D97-AF65-F5344CB8AC3E}">
        <p14:creationId xmlns:p14="http://schemas.microsoft.com/office/powerpoint/2010/main" val="4457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12CA3A-EE27-A6E3-FD20-804A4CC34717}"/>
              </a:ext>
            </a:extLst>
          </p:cNvPr>
          <p:cNvSpPr>
            <a:spLocks noGrp="1"/>
          </p:cNvSpPr>
          <p:nvPr>
            <p:ph type="title"/>
          </p:nvPr>
        </p:nvSpPr>
        <p:spPr/>
        <p:txBody>
          <a:bodyPr/>
          <a:lstStyle/>
          <a:p>
            <a:r>
              <a:rPr lang="it-IT" dirty="0"/>
              <a:t>Control chart</a:t>
            </a:r>
            <a:endParaRPr lang="en-GB" dirty="0"/>
          </a:p>
        </p:txBody>
      </p:sp>
      <p:sp>
        <p:nvSpPr>
          <p:cNvPr id="3" name="Segnaposto contenuto 2">
            <a:extLst>
              <a:ext uri="{FF2B5EF4-FFF2-40B4-BE49-F238E27FC236}">
                <a16:creationId xmlns:a16="http://schemas.microsoft.com/office/drawing/2014/main" id="{BF9EACD4-313D-C665-83CA-8AEABC70CD91}"/>
              </a:ext>
            </a:extLst>
          </p:cNvPr>
          <p:cNvSpPr>
            <a:spLocks noGrp="1"/>
          </p:cNvSpPr>
          <p:nvPr>
            <p:ph idx="1"/>
          </p:nvPr>
        </p:nvSpPr>
        <p:spPr/>
        <p:txBody>
          <a:bodyPr>
            <a:normAutofit/>
          </a:bodyPr>
          <a:lstStyle/>
          <a:p>
            <a:pPr marL="0" indent="0">
              <a:buNone/>
            </a:pPr>
            <a:r>
              <a:rPr lang="en-GB" dirty="0"/>
              <a:t>In general:</a:t>
            </a:r>
          </a:p>
          <a:p>
            <a:r>
              <a:rPr lang="en-GB" dirty="0"/>
              <a:t>Short cycle time → High productivity.</a:t>
            </a:r>
          </a:p>
          <a:p>
            <a:r>
              <a:rPr lang="en-GB" dirty="0"/>
              <a:t>Constant cycle time → predictable delivery times.</a:t>
            </a:r>
          </a:p>
          <a:p>
            <a:pPr marL="0" indent="0">
              <a:buNone/>
            </a:pPr>
            <a:endParaRPr lang="en-GB" dirty="0"/>
          </a:p>
          <a:p>
            <a:pPr marL="0" indent="0">
              <a:buNone/>
            </a:pPr>
            <a:r>
              <a:rPr lang="en-GB" dirty="0"/>
              <a:t>The ideal situation is therefore to have teams with short cycle times and constant cycle times.</a:t>
            </a:r>
          </a:p>
          <a:p>
            <a:pPr marL="0" indent="0">
              <a:buNone/>
            </a:pPr>
            <a:endParaRPr lang="en-GB" dirty="0"/>
          </a:p>
          <a:p>
            <a:endParaRPr lang="en-GB" dirty="0"/>
          </a:p>
        </p:txBody>
      </p:sp>
    </p:spTree>
    <p:extLst>
      <p:ext uri="{BB962C8B-B14F-4D97-AF65-F5344CB8AC3E}">
        <p14:creationId xmlns:p14="http://schemas.microsoft.com/office/powerpoint/2010/main" val="280508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B7800-3404-969A-3170-968E1A67A0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9E8042-C926-E32C-267E-E431CF3E3A98}"/>
              </a:ext>
            </a:extLst>
          </p:cNvPr>
          <p:cNvSpPr>
            <a:spLocks noGrp="1"/>
          </p:cNvSpPr>
          <p:nvPr>
            <p:ph type="title"/>
          </p:nvPr>
        </p:nvSpPr>
        <p:spPr/>
        <p:txBody>
          <a:bodyPr/>
          <a:lstStyle/>
          <a:p>
            <a:pPr marL="0" indent="0">
              <a:buNone/>
            </a:pPr>
            <a:r>
              <a:rPr lang="en-GB" dirty="0"/>
              <a:t>Other metrics</a:t>
            </a:r>
          </a:p>
        </p:txBody>
      </p:sp>
      <p:sp>
        <p:nvSpPr>
          <p:cNvPr id="3" name="Segnaposto contenuto 2">
            <a:extLst>
              <a:ext uri="{FF2B5EF4-FFF2-40B4-BE49-F238E27FC236}">
                <a16:creationId xmlns:a16="http://schemas.microsoft.com/office/drawing/2014/main" id="{65D212DD-5E28-D287-4C51-5026D2950A96}"/>
              </a:ext>
            </a:extLst>
          </p:cNvPr>
          <p:cNvSpPr>
            <a:spLocks noGrp="1"/>
          </p:cNvSpPr>
          <p:nvPr>
            <p:ph idx="1"/>
          </p:nvPr>
        </p:nvSpPr>
        <p:spPr>
          <a:xfrm>
            <a:off x="838912" y="1842716"/>
            <a:ext cx="10515600" cy="4351338"/>
          </a:xfrm>
        </p:spPr>
        <p:txBody>
          <a:bodyPr>
            <a:normAutofit/>
          </a:bodyPr>
          <a:lstStyle/>
          <a:p>
            <a:r>
              <a:rPr lang="en-GB" dirty="0"/>
              <a:t>Quality</a:t>
            </a:r>
          </a:p>
          <a:p>
            <a:pPr marL="0" indent="0">
              <a:buNone/>
            </a:pPr>
            <a:r>
              <a:rPr lang="en-GB" dirty="0"/>
              <a:t>	No. of reported defects (during the project, after release, from 	outside the team)</a:t>
            </a:r>
          </a:p>
          <a:p>
            <a:pPr marL="0" indent="0">
              <a:buNone/>
            </a:pPr>
            <a:r>
              <a:rPr lang="en-GB" dirty="0"/>
              <a:t>	No. of customers submitting support requests</a:t>
            </a:r>
          </a:p>
          <a:p>
            <a:pPr marL="0" indent="0">
              <a:buNone/>
            </a:pPr>
            <a:r>
              <a:rPr lang="en-GB" dirty="0"/>
              <a:t>	% coverage of tests carried out automatically</a:t>
            </a:r>
          </a:p>
          <a:p>
            <a:pPr marL="0" indent="0">
              <a:buNone/>
            </a:pPr>
            <a:endParaRPr lang="en-GB" dirty="0"/>
          </a:p>
          <a:p>
            <a:r>
              <a:rPr lang="en-GB" dirty="0"/>
              <a:t>Frequency, Speed and Diﬃculty of releases</a:t>
            </a:r>
          </a:p>
          <a:p>
            <a:pPr marL="0" indent="0">
              <a:buNone/>
            </a:pPr>
            <a:endParaRPr lang="en-GB" dirty="0"/>
          </a:p>
          <a:p>
            <a:endParaRPr lang="en-GB" dirty="0"/>
          </a:p>
        </p:txBody>
      </p:sp>
    </p:spTree>
    <p:extLst>
      <p:ext uri="{BB962C8B-B14F-4D97-AF65-F5344CB8AC3E}">
        <p14:creationId xmlns:p14="http://schemas.microsoft.com/office/powerpoint/2010/main" val="714803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D24DC-A8B3-C85F-40F0-FD7DA99A46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B2A32D8-F92F-92A8-E2AD-957DB07363B6}"/>
              </a:ext>
            </a:extLst>
          </p:cNvPr>
          <p:cNvSpPr>
            <a:spLocks noGrp="1"/>
          </p:cNvSpPr>
          <p:nvPr>
            <p:ph type="title"/>
          </p:nvPr>
        </p:nvSpPr>
        <p:spPr/>
        <p:txBody>
          <a:bodyPr/>
          <a:lstStyle/>
          <a:p>
            <a:pPr marL="0" indent="0">
              <a:buNone/>
            </a:pPr>
            <a:r>
              <a:rPr lang="en-GB" dirty="0"/>
              <a:t>Other metrics</a:t>
            </a:r>
          </a:p>
        </p:txBody>
      </p:sp>
      <p:sp>
        <p:nvSpPr>
          <p:cNvPr id="3" name="Segnaposto contenuto 2">
            <a:extLst>
              <a:ext uri="{FF2B5EF4-FFF2-40B4-BE49-F238E27FC236}">
                <a16:creationId xmlns:a16="http://schemas.microsoft.com/office/drawing/2014/main" id="{7D92219C-9CF6-1F02-09CA-ABB1BBDF1AD9}"/>
              </a:ext>
            </a:extLst>
          </p:cNvPr>
          <p:cNvSpPr>
            <a:spLocks noGrp="1"/>
          </p:cNvSpPr>
          <p:nvPr>
            <p:ph idx="1"/>
          </p:nvPr>
        </p:nvSpPr>
        <p:spPr>
          <a:xfrm>
            <a:off x="838912" y="1842716"/>
            <a:ext cx="10515600" cy="4351338"/>
          </a:xfrm>
        </p:spPr>
        <p:txBody>
          <a:bodyPr>
            <a:normAutofit/>
          </a:bodyPr>
          <a:lstStyle/>
          <a:p>
            <a:pPr marL="0" indent="0">
              <a:buNone/>
            </a:pPr>
            <a:r>
              <a:rPr lang="en-GB" dirty="0"/>
              <a:t>Metrics are only one step in the process of building a team culture. </a:t>
            </a:r>
          </a:p>
          <a:p>
            <a:pPr marL="0" indent="0">
              <a:buNone/>
            </a:pPr>
            <a:r>
              <a:rPr lang="en-GB" dirty="0"/>
              <a:t>They provide evidence of the team's performance and measurable objectives for its members but it is important to be able to collect feedback during retrospectives to increase the team's confidence, the quality of products/services and speed of execution of activities.</a:t>
            </a:r>
          </a:p>
          <a:p>
            <a:pPr marL="0" indent="0">
              <a:buNone/>
            </a:pPr>
            <a:endParaRPr lang="en-GB" dirty="0"/>
          </a:p>
          <a:p>
            <a:pPr marL="0" indent="0">
              <a:buNone/>
            </a:pPr>
            <a:r>
              <a:rPr lang="en-GB" dirty="0"/>
              <a:t>Both quantitative and qualitative data are needed to drive change!</a:t>
            </a:r>
          </a:p>
          <a:p>
            <a:pPr marL="0" indent="0">
              <a:buNone/>
            </a:pPr>
            <a:endParaRPr lang="en-GB" dirty="0"/>
          </a:p>
          <a:p>
            <a:endParaRPr lang="en-GB" dirty="0"/>
          </a:p>
        </p:txBody>
      </p:sp>
    </p:spTree>
    <p:extLst>
      <p:ext uri="{BB962C8B-B14F-4D97-AF65-F5344CB8AC3E}">
        <p14:creationId xmlns:p14="http://schemas.microsoft.com/office/powerpoint/2010/main" val="74751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46370-305C-FDC6-E9A5-0C412DC7B98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7F01EE-49E0-7841-2E9C-74BB99CFF342}"/>
              </a:ext>
            </a:extLst>
          </p:cNvPr>
          <p:cNvSpPr>
            <a:spLocks noGrp="1"/>
          </p:cNvSpPr>
          <p:nvPr>
            <p:ph type="ctrTitle"/>
          </p:nvPr>
        </p:nvSpPr>
        <p:spPr/>
        <p:txBody>
          <a:bodyPr/>
          <a:lstStyle/>
          <a:p>
            <a:pPr marL="0" indent="0">
              <a:buNone/>
            </a:pPr>
            <a:r>
              <a:rPr lang="en-GB" dirty="0"/>
              <a:t>4.2 How to avoid failure (2.5 hours)</a:t>
            </a:r>
          </a:p>
        </p:txBody>
      </p:sp>
    </p:spTree>
    <p:extLst>
      <p:ext uri="{BB962C8B-B14F-4D97-AF65-F5344CB8AC3E}">
        <p14:creationId xmlns:p14="http://schemas.microsoft.com/office/powerpoint/2010/main" val="319359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F1F0A-7B69-5115-1AC5-8F3050FA62C4}"/>
              </a:ext>
            </a:extLst>
          </p:cNvPr>
          <p:cNvSpPr>
            <a:spLocks noGrp="1"/>
          </p:cNvSpPr>
          <p:nvPr>
            <p:ph type="title"/>
          </p:nvPr>
        </p:nvSpPr>
        <p:spPr/>
        <p:txBody>
          <a:bodyPr/>
          <a:lstStyle/>
          <a:p>
            <a:r>
              <a:rPr lang="en-GB" dirty="0"/>
              <a:t>How to avoid failure</a:t>
            </a:r>
          </a:p>
        </p:txBody>
      </p:sp>
      <p:sp>
        <p:nvSpPr>
          <p:cNvPr id="3" name="Segnaposto contenuto 2">
            <a:extLst>
              <a:ext uri="{FF2B5EF4-FFF2-40B4-BE49-F238E27FC236}">
                <a16:creationId xmlns:a16="http://schemas.microsoft.com/office/drawing/2014/main" id="{4EE21BE5-2A26-9B5B-3AE4-B491441B7601}"/>
              </a:ext>
            </a:extLst>
          </p:cNvPr>
          <p:cNvSpPr>
            <a:spLocks noGrp="1"/>
          </p:cNvSpPr>
          <p:nvPr>
            <p:ph idx="1"/>
          </p:nvPr>
        </p:nvSpPr>
        <p:spPr/>
        <p:txBody>
          <a:bodyPr/>
          <a:lstStyle/>
          <a:p>
            <a:pPr marL="0" indent="0">
              <a:buNone/>
            </a:pPr>
            <a:r>
              <a:rPr lang="en-GB" dirty="0"/>
              <a:t>Agile offers benefits ranging from more engaged employees to higher performance, but not so fast.</a:t>
            </a:r>
          </a:p>
          <a:p>
            <a:pPr marL="0" indent="0">
              <a:buNone/>
            </a:pPr>
            <a:endParaRPr lang="en-GB" dirty="0"/>
          </a:p>
          <a:p>
            <a:pPr marL="0" indent="0">
              <a:buNone/>
            </a:pPr>
            <a:r>
              <a:rPr lang="en-GB" dirty="0"/>
              <a:t>Why do Agile adoption projects often fail?</a:t>
            </a:r>
          </a:p>
        </p:txBody>
      </p:sp>
    </p:spTree>
    <p:extLst>
      <p:ext uri="{BB962C8B-B14F-4D97-AF65-F5344CB8AC3E}">
        <p14:creationId xmlns:p14="http://schemas.microsoft.com/office/powerpoint/2010/main" val="41446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AF3553-01B7-B91F-DBDD-0393F55C2A48}"/>
              </a:ext>
            </a:extLst>
          </p:cNvPr>
          <p:cNvSpPr>
            <a:spLocks noGrp="1"/>
          </p:cNvSpPr>
          <p:nvPr>
            <p:ph type="ctrTitle"/>
          </p:nvPr>
        </p:nvSpPr>
        <p:spPr/>
        <p:txBody>
          <a:bodyPr/>
          <a:lstStyle/>
          <a:p>
            <a:r>
              <a:rPr lang="en-GB" dirty="0"/>
              <a:t>4.1 How to measure performance (2.5 hours)</a:t>
            </a:r>
          </a:p>
        </p:txBody>
      </p:sp>
    </p:spTree>
    <p:extLst>
      <p:ext uri="{BB962C8B-B14F-4D97-AF65-F5344CB8AC3E}">
        <p14:creationId xmlns:p14="http://schemas.microsoft.com/office/powerpoint/2010/main" val="401345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CE63-666A-4242-0179-C7644DF3B3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33416A-10CB-B4EB-DE67-A6343E39F276}"/>
              </a:ext>
            </a:extLst>
          </p:cNvPr>
          <p:cNvSpPr>
            <a:spLocks noGrp="1"/>
          </p:cNvSpPr>
          <p:nvPr>
            <p:ph type="title"/>
          </p:nvPr>
        </p:nvSpPr>
        <p:spPr/>
        <p:txBody>
          <a:bodyPr/>
          <a:lstStyle/>
          <a:p>
            <a:r>
              <a:rPr lang="en-GB" dirty="0"/>
              <a:t>Typical causes of failure</a:t>
            </a:r>
          </a:p>
        </p:txBody>
      </p:sp>
      <p:sp>
        <p:nvSpPr>
          <p:cNvPr id="3" name="Segnaposto contenuto 2">
            <a:extLst>
              <a:ext uri="{FF2B5EF4-FFF2-40B4-BE49-F238E27FC236}">
                <a16:creationId xmlns:a16="http://schemas.microsoft.com/office/drawing/2014/main" id="{94E0B9E3-6C62-19A6-DDB0-41EBB4DD9A02}"/>
              </a:ext>
            </a:extLst>
          </p:cNvPr>
          <p:cNvSpPr>
            <a:spLocks noGrp="1"/>
          </p:cNvSpPr>
          <p:nvPr>
            <p:ph idx="1"/>
          </p:nvPr>
        </p:nvSpPr>
        <p:spPr>
          <a:xfrm>
            <a:off x="7897026" y="2633825"/>
            <a:ext cx="2674122" cy="1963812"/>
          </a:xfrm>
        </p:spPr>
        <p:txBody>
          <a:bodyPr>
            <a:normAutofit fontScale="85000" lnSpcReduction="20000"/>
          </a:bodyPr>
          <a:lstStyle/>
          <a:p>
            <a:pPr marL="0" indent="0">
              <a:buNone/>
            </a:pPr>
            <a:r>
              <a:rPr lang="en-GB" dirty="0"/>
              <a:t>A study conducted on more than 4,000 individuals highlighted the main causes of Agile failure.</a:t>
            </a:r>
          </a:p>
        </p:txBody>
      </p:sp>
      <p:pic>
        <p:nvPicPr>
          <p:cNvPr id="4" name="object 3">
            <a:extLst>
              <a:ext uri="{FF2B5EF4-FFF2-40B4-BE49-F238E27FC236}">
                <a16:creationId xmlns:a16="http://schemas.microsoft.com/office/drawing/2014/main" id="{E9939FB5-1A25-732E-16C0-1011C49FC205}"/>
              </a:ext>
            </a:extLst>
          </p:cNvPr>
          <p:cNvPicPr/>
          <p:nvPr/>
        </p:nvPicPr>
        <p:blipFill>
          <a:blip r:embed="rId2" cstate="print"/>
          <a:stretch>
            <a:fillRect/>
          </a:stretch>
        </p:blipFill>
        <p:spPr>
          <a:xfrm>
            <a:off x="838200" y="2138169"/>
            <a:ext cx="6183000" cy="3503700"/>
          </a:xfrm>
          <a:prstGeom prst="rect">
            <a:avLst/>
          </a:prstGeom>
        </p:spPr>
      </p:pic>
    </p:spTree>
    <p:extLst>
      <p:ext uri="{BB962C8B-B14F-4D97-AF65-F5344CB8AC3E}">
        <p14:creationId xmlns:p14="http://schemas.microsoft.com/office/powerpoint/2010/main" val="8797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76C90-FA35-CA69-00A1-0C8A93BF53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E55F9EC-55B4-348B-CE65-8A411B20BEE0}"/>
              </a:ext>
            </a:extLst>
          </p:cNvPr>
          <p:cNvSpPr>
            <a:spLocks noGrp="1"/>
          </p:cNvSpPr>
          <p:nvPr>
            <p:ph type="title"/>
          </p:nvPr>
        </p:nvSpPr>
        <p:spPr/>
        <p:txBody>
          <a:bodyPr/>
          <a:lstStyle/>
          <a:p>
            <a:r>
              <a:rPr lang="en-GB" dirty="0"/>
              <a:t>Typical causes of failure</a:t>
            </a:r>
          </a:p>
        </p:txBody>
      </p:sp>
      <p:sp>
        <p:nvSpPr>
          <p:cNvPr id="3" name="Segnaposto contenuto 2">
            <a:extLst>
              <a:ext uri="{FF2B5EF4-FFF2-40B4-BE49-F238E27FC236}">
                <a16:creationId xmlns:a16="http://schemas.microsoft.com/office/drawing/2014/main" id="{9E68712F-15CF-4D3A-1367-D22E19B72B13}"/>
              </a:ext>
            </a:extLst>
          </p:cNvPr>
          <p:cNvSpPr>
            <a:spLocks noGrp="1"/>
          </p:cNvSpPr>
          <p:nvPr>
            <p:ph idx="1"/>
          </p:nvPr>
        </p:nvSpPr>
        <p:spPr/>
        <p:txBody>
          <a:bodyPr/>
          <a:lstStyle/>
          <a:p>
            <a:pPr marL="0" indent="0">
              <a:buNone/>
            </a:pPr>
            <a:r>
              <a:rPr lang="en-GB" dirty="0"/>
              <a:t>1. Contrasting organisational culture</a:t>
            </a:r>
          </a:p>
          <a:p>
            <a:pPr marL="0" indent="0">
              <a:buNone/>
            </a:pPr>
            <a:r>
              <a:rPr lang="en-GB" dirty="0"/>
              <a:t>Understanding that agile impacts organisational values and facilitating transformation is the first step towards wider adoption of agile</a:t>
            </a:r>
          </a:p>
          <a:p>
            <a:pPr marL="0" indent="0">
              <a:buNone/>
            </a:pPr>
            <a:endParaRPr lang="en-GB" dirty="0"/>
          </a:p>
          <a:p>
            <a:pPr marL="0" indent="0">
              <a:buNone/>
            </a:pPr>
            <a:r>
              <a:rPr lang="en-GB" dirty="0"/>
              <a:t>2. Lack of experience with the method</a:t>
            </a:r>
          </a:p>
          <a:p>
            <a:pPr marL="0" indent="0">
              <a:buNone/>
            </a:pPr>
            <a:r>
              <a:rPr lang="en-GB" dirty="0"/>
              <a:t>Investing in solid training in basic agile techniques and coaching for their correct application is money well spent</a:t>
            </a:r>
          </a:p>
          <a:p>
            <a:pPr marL="0" indent="0">
              <a:buNone/>
            </a:pPr>
            <a:endParaRPr lang="en-GB" dirty="0"/>
          </a:p>
        </p:txBody>
      </p:sp>
    </p:spTree>
    <p:extLst>
      <p:ext uri="{BB962C8B-B14F-4D97-AF65-F5344CB8AC3E}">
        <p14:creationId xmlns:p14="http://schemas.microsoft.com/office/powerpoint/2010/main" val="2768853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F7B0A-B713-E03B-0F44-ACB9DC02C7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B1A883F-6DD2-6964-F01B-5A1866ACD171}"/>
              </a:ext>
            </a:extLst>
          </p:cNvPr>
          <p:cNvSpPr>
            <a:spLocks noGrp="1"/>
          </p:cNvSpPr>
          <p:nvPr>
            <p:ph type="title"/>
          </p:nvPr>
        </p:nvSpPr>
        <p:spPr/>
        <p:txBody>
          <a:bodyPr/>
          <a:lstStyle/>
          <a:p>
            <a:r>
              <a:rPr lang="en-GB" dirty="0"/>
              <a:t>Typical causes of failure</a:t>
            </a:r>
          </a:p>
        </p:txBody>
      </p:sp>
      <p:sp>
        <p:nvSpPr>
          <p:cNvPr id="3" name="Segnaposto contenuto 2">
            <a:extLst>
              <a:ext uri="{FF2B5EF4-FFF2-40B4-BE49-F238E27FC236}">
                <a16:creationId xmlns:a16="http://schemas.microsoft.com/office/drawing/2014/main" id="{121CB271-745A-8113-43D2-7993AFE25C53}"/>
              </a:ext>
            </a:extLst>
          </p:cNvPr>
          <p:cNvSpPr>
            <a:spLocks noGrp="1"/>
          </p:cNvSpPr>
          <p:nvPr>
            <p:ph idx="1"/>
          </p:nvPr>
        </p:nvSpPr>
        <p:spPr/>
        <p:txBody>
          <a:bodyPr/>
          <a:lstStyle/>
          <a:p>
            <a:pPr marL="0" indent="0">
              <a:buNone/>
            </a:pPr>
            <a:r>
              <a:rPr lang="en-GB" dirty="0"/>
              <a:t>3. Poor support in cultural transition</a:t>
            </a:r>
          </a:p>
          <a:p>
            <a:pPr marL="0" indent="0">
              <a:buNone/>
            </a:pPr>
            <a:r>
              <a:rPr lang="en-GB" dirty="0"/>
              <a:t>Tangible and active involvement of all management is crucial for cultural transformation</a:t>
            </a:r>
          </a:p>
          <a:p>
            <a:pPr marL="0" indent="0">
              <a:buNone/>
            </a:pPr>
            <a:endParaRPr lang="en-GB" dirty="0"/>
          </a:p>
          <a:p>
            <a:pPr marL="0" indent="0">
              <a:buNone/>
            </a:pPr>
            <a:r>
              <a:rPr lang="en-GB" dirty="0"/>
              <a:t>4. External pressure to Waterfall</a:t>
            </a:r>
          </a:p>
          <a:p>
            <a:pPr marL="0" indent="0">
              <a:buNone/>
            </a:pPr>
            <a:r>
              <a:rPr lang="en-GB" dirty="0"/>
              <a:t>Especially in large organisations, in order to facilitate coexistence between Agile and Waterfall teams, it is useful to involve people 'outside' Agile in meetings and to agree on mutual 'interfaces' for exchanging information</a:t>
            </a:r>
          </a:p>
          <a:p>
            <a:pPr marL="0" indent="0">
              <a:buNone/>
            </a:pPr>
            <a:endParaRPr lang="en-GB" dirty="0"/>
          </a:p>
        </p:txBody>
      </p:sp>
    </p:spTree>
    <p:extLst>
      <p:ext uri="{BB962C8B-B14F-4D97-AF65-F5344CB8AC3E}">
        <p14:creationId xmlns:p14="http://schemas.microsoft.com/office/powerpoint/2010/main" val="3680810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C55AA-4303-77E8-F827-021336793DB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FF94F6C-1C26-EBBB-E218-C675030201BB}"/>
              </a:ext>
            </a:extLst>
          </p:cNvPr>
          <p:cNvSpPr>
            <a:spLocks noGrp="1"/>
          </p:cNvSpPr>
          <p:nvPr>
            <p:ph type="title"/>
          </p:nvPr>
        </p:nvSpPr>
        <p:spPr/>
        <p:txBody>
          <a:bodyPr/>
          <a:lstStyle/>
          <a:p>
            <a:r>
              <a:rPr lang="en-GB" dirty="0"/>
              <a:t>Typical causes of failure</a:t>
            </a:r>
          </a:p>
        </p:txBody>
      </p:sp>
      <p:sp>
        <p:nvSpPr>
          <p:cNvPr id="3" name="Segnaposto contenuto 2">
            <a:extLst>
              <a:ext uri="{FF2B5EF4-FFF2-40B4-BE49-F238E27FC236}">
                <a16:creationId xmlns:a16="http://schemas.microsoft.com/office/drawing/2014/main" id="{5B171018-2166-753C-4365-E763853863C5}"/>
              </a:ext>
            </a:extLst>
          </p:cNvPr>
          <p:cNvSpPr>
            <a:spLocks noGrp="1"/>
          </p:cNvSpPr>
          <p:nvPr>
            <p:ph idx="1"/>
          </p:nvPr>
        </p:nvSpPr>
        <p:spPr/>
        <p:txBody>
          <a:bodyPr>
            <a:normAutofit fontScale="92500" lnSpcReduction="10000"/>
          </a:bodyPr>
          <a:lstStyle/>
          <a:p>
            <a:pPr marL="0" indent="0">
              <a:buNone/>
            </a:pPr>
            <a:r>
              <a:rPr lang="en-GB" dirty="0"/>
              <a:t>5. Organisational and/or communicational issues</a:t>
            </a:r>
          </a:p>
          <a:p>
            <a:pPr marL="0" indent="0">
              <a:buNone/>
            </a:pPr>
            <a:r>
              <a:rPr lang="en-GB" dirty="0"/>
              <a:t>The effectiveness of Agile depends on a broad and deep acquisition of values and principles at organisational level</a:t>
            </a:r>
          </a:p>
          <a:p>
            <a:pPr marL="0" indent="0">
              <a:buNone/>
            </a:pPr>
            <a:endParaRPr lang="en-GB" dirty="0"/>
          </a:p>
          <a:p>
            <a:pPr marL="0" indent="0">
              <a:buNone/>
            </a:pPr>
            <a:r>
              <a:rPr lang="en-GB" dirty="0"/>
              <a:t>6. Team reluctance</a:t>
            </a:r>
          </a:p>
          <a:p>
            <a:pPr marL="0" indent="0">
              <a:buNone/>
            </a:pPr>
            <a:r>
              <a:rPr lang="en-GB" dirty="0"/>
              <a:t>Occurs when team members fear losing identity or control</a:t>
            </a:r>
          </a:p>
          <a:p>
            <a:pPr marL="0" indent="0">
              <a:buNone/>
            </a:pPr>
            <a:endParaRPr lang="en-GB" dirty="0"/>
          </a:p>
          <a:p>
            <a:pPr marL="0" indent="0">
              <a:buNone/>
            </a:pPr>
            <a:r>
              <a:rPr lang="en-GB" dirty="0"/>
              <a:t>7. Insufficient training</a:t>
            </a:r>
          </a:p>
          <a:p>
            <a:pPr marL="0" indent="0">
              <a:buNone/>
            </a:pPr>
            <a:r>
              <a:rPr lang="en-GB" dirty="0"/>
              <a:t>Ensure that all those involved (including leaders) receive solid training on Agile</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61827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BE388-71D7-1058-0D04-44B6CCF2809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DEF6699-5D89-E622-0DE9-A7E6BEF049DB}"/>
              </a:ext>
            </a:extLst>
          </p:cNvPr>
          <p:cNvSpPr>
            <a:spLocks noGrp="1"/>
          </p:cNvSpPr>
          <p:nvPr>
            <p:ph type="title"/>
          </p:nvPr>
        </p:nvSpPr>
        <p:spPr/>
        <p:txBody>
          <a:bodyPr/>
          <a:lstStyle/>
          <a:p>
            <a:r>
              <a:rPr lang="en-GB" dirty="0"/>
              <a:t>A model for change management</a:t>
            </a:r>
          </a:p>
        </p:txBody>
      </p:sp>
      <p:sp>
        <p:nvSpPr>
          <p:cNvPr id="3" name="Segnaposto contenuto 2">
            <a:extLst>
              <a:ext uri="{FF2B5EF4-FFF2-40B4-BE49-F238E27FC236}">
                <a16:creationId xmlns:a16="http://schemas.microsoft.com/office/drawing/2014/main" id="{664DA742-41E8-11DE-B944-AA13D4E06D70}"/>
              </a:ext>
            </a:extLst>
          </p:cNvPr>
          <p:cNvSpPr>
            <a:spLocks noGrp="1"/>
          </p:cNvSpPr>
          <p:nvPr>
            <p:ph idx="1"/>
          </p:nvPr>
        </p:nvSpPr>
        <p:spPr/>
        <p:txBody>
          <a:bodyPr>
            <a:normAutofit/>
          </a:bodyPr>
          <a:lstStyle/>
          <a:p>
            <a:pPr marL="0" indent="0">
              <a:buNone/>
            </a:pPr>
            <a:endParaRPr lang="en-GB" dirty="0"/>
          </a:p>
          <a:p>
            <a:pPr marL="0" indent="0">
              <a:buNone/>
            </a:pPr>
            <a:endParaRPr lang="en-GB" dirty="0"/>
          </a:p>
        </p:txBody>
      </p:sp>
      <p:pic>
        <p:nvPicPr>
          <p:cNvPr id="4" name="object 3">
            <a:extLst>
              <a:ext uri="{FF2B5EF4-FFF2-40B4-BE49-F238E27FC236}">
                <a16:creationId xmlns:a16="http://schemas.microsoft.com/office/drawing/2014/main" id="{341F4BA4-53AF-725E-11D2-A52919CB2033}"/>
              </a:ext>
            </a:extLst>
          </p:cNvPr>
          <p:cNvPicPr/>
          <p:nvPr/>
        </p:nvPicPr>
        <p:blipFill>
          <a:blip r:embed="rId2" cstate="print"/>
          <a:stretch>
            <a:fillRect/>
          </a:stretch>
        </p:blipFill>
        <p:spPr>
          <a:xfrm>
            <a:off x="2329944" y="2072755"/>
            <a:ext cx="7532111" cy="4104208"/>
          </a:xfrm>
          <a:prstGeom prst="rect">
            <a:avLst/>
          </a:prstGeom>
        </p:spPr>
      </p:pic>
    </p:spTree>
    <p:extLst>
      <p:ext uri="{BB962C8B-B14F-4D97-AF65-F5344CB8AC3E}">
        <p14:creationId xmlns:p14="http://schemas.microsoft.com/office/powerpoint/2010/main" val="82966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D8286-85D5-C934-E13C-9BA4E303568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8E2AD2-45A3-299A-6142-FECB8E3DE565}"/>
              </a:ext>
            </a:extLst>
          </p:cNvPr>
          <p:cNvSpPr>
            <a:spLocks noGrp="1"/>
          </p:cNvSpPr>
          <p:nvPr>
            <p:ph type="title"/>
          </p:nvPr>
        </p:nvSpPr>
        <p:spPr/>
        <p:txBody>
          <a:bodyPr/>
          <a:lstStyle/>
          <a:p>
            <a:r>
              <a:rPr lang="en-GB" dirty="0"/>
              <a:t>Agile adoption vs Agile transformation</a:t>
            </a:r>
          </a:p>
        </p:txBody>
      </p:sp>
      <p:sp>
        <p:nvSpPr>
          <p:cNvPr id="5" name="Segnaposto contenuto 4">
            <a:extLst>
              <a:ext uri="{FF2B5EF4-FFF2-40B4-BE49-F238E27FC236}">
                <a16:creationId xmlns:a16="http://schemas.microsoft.com/office/drawing/2014/main" id="{4D975922-8AE2-F00C-EA78-A7CFF3A968D7}"/>
              </a:ext>
            </a:extLst>
          </p:cNvPr>
          <p:cNvSpPr>
            <a:spLocks noGrp="1"/>
          </p:cNvSpPr>
          <p:nvPr>
            <p:ph idx="1"/>
          </p:nvPr>
        </p:nvSpPr>
        <p:spPr/>
        <p:txBody>
          <a:bodyPr/>
          <a:lstStyle/>
          <a:p>
            <a:pPr marL="0" indent="0">
              <a:buNone/>
            </a:pPr>
            <a:r>
              <a:rPr lang="it-IT" dirty="0"/>
              <a:t>Agile adoption: </a:t>
            </a:r>
            <a:r>
              <a:rPr lang="en-GB" dirty="0"/>
              <a:t>use of tools and techniques in line with Agile principles.</a:t>
            </a:r>
          </a:p>
          <a:p>
            <a:pPr marL="0" indent="0">
              <a:buNone/>
            </a:pPr>
            <a:endParaRPr lang="en-GB" dirty="0"/>
          </a:p>
          <a:p>
            <a:pPr marL="0" indent="0">
              <a:buNone/>
            </a:pPr>
            <a:r>
              <a:rPr lang="en-GB" dirty="0"/>
              <a:t>Agile transformation: process of evolution of the culture and nature of the organisation.</a:t>
            </a:r>
          </a:p>
        </p:txBody>
      </p:sp>
    </p:spTree>
    <p:extLst>
      <p:ext uri="{BB962C8B-B14F-4D97-AF65-F5344CB8AC3E}">
        <p14:creationId xmlns:p14="http://schemas.microsoft.com/office/powerpoint/2010/main" val="347910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B273-659C-09B9-65AD-FBCB6616189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889B376-4569-0CC1-6797-878F2F16CED1}"/>
              </a:ext>
            </a:extLst>
          </p:cNvPr>
          <p:cNvSpPr>
            <a:spLocks noGrp="1"/>
          </p:cNvSpPr>
          <p:nvPr>
            <p:ph type="title"/>
          </p:nvPr>
        </p:nvSpPr>
        <p:spPr/>
        <p:txBody>
          <a:bodyPr/>
          <a:lstStyle/>
          <a:p>
            <a:r>
              <a:rPr lang="en-GB" dirty="0"/>
              <a:t>Agile adoption vs Agile transformation</a:t>
            </a:r>
          </a:p>
        </p:txBody>
      </p:sp>
      <p:graphicFrame>
        <p:nvGraphicFramePr>
          <p:cNvPr id="6" name="object 3">
            <a:extLst>
              <a:ext uri="{FF2B5EF4-FFF2-40B4-BE49-F238E27FC236}">
                <a16:creationId xmlns:a16="http://schemas.microsoft.com/office/drawing/2014/main" id="{716A504C-B430-D423-F404-5562A7123DF2}"/>
              </a:ext>
            </a:extLst>
          </p:cNvPr>
          <p:cNvGraphicFramePr>
            <a:graphicFrameLocks noGrp="1"/>
          </p:cNvGraphicFramePr>
          <p:nvPr>
            <p:extLst>
              <p:ext uri="{D42A27DB-BD31-4B8C-83A1-F6EECF244321}">
                <p14:modId xmlns:p14="http://schemas.microsoft.com/office/powerpoint/2010/main" val="504638864"/>
              </p:ext>
            </p:extLst>
          </p:nvPr>
        </p:nvGraphicFramePr>
        <p:xfrm>
          <a:off x="1209007" y="2052592"/>
          <a:ext cx="9208315" cy="3844003"/>
        </p:xfrm>
        <a:graphic>
          <a:graphicData uri="http://schemas.openxmlformats.org/drawingml/2006/table">
            <a:tbl>
              <a:tblPr firstRow="1" bandRow="1">
                <a:tableStyleId>{2D5ABB26-0587-4C30-8999-92F81FD0307C}</a:tableStyleId>
              </a:tblPr>
              <a:tblGrid>
                <a:gridCol w="3679528">
                  <a:extLst>
                    <a:ext uri="{9D8B030D-6E8A-4147-A177-3AD203B41FA5}">
                      <a16:colId xmlns:a16="http://schemas.microsoft.com/office/drawing/2014/main" val="20000"/>
                    </a:ext>
                  </a:extLst>
                </a:gridCol>
                <a:gridCol w="2764394">
                  <a:extLst>
                    <a:ext uri="{9D8B030D-6E8A-4147-A177-3AD203B41FA5}">
                      <a16:colId xmlns:a16="http://schemas.microsoft.com/office/drawing/2014/main" val="20001"/>
                    </a:ext>
                  </a:extLst>
                </a:gridCol>
                <a:gridCol w="2764393">
                  <a:extLst>
                    <a:ext uri="{9D8B030D-6E8A-4147-A177-3AD203B41FA5}">
                      <a16:colId xmlns:a16="http://schemas.microsoft.com/office/drawing/2014/main" val="20002"/>
                    </a:ext>
                  </a:extLst>
                </a:gridCol>
              </a:tblGrid>
              <a:tr h="484584">
                <a:tc>
                  <a:txBody>
                    <a:bodyPr/>
                    <a:lstStyle/>
                    <a:p>
                      <a:pPr>
                        <a:lnSpc>
                          <a:spcPct val="100000"/>
                        </a:lnSpc>
                      </a:pPr>
                      <a:endParaRPr sz="1400">
                        <a:latin typeface="Times New Roman"/>
                        <a:cs typeface="Times New Roman"/>
                      </a:endParaRPr>
                    </a:p>
                  </a:txBody>
                  <a:tcPr marL="0" marR="0" marT="0"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15"/>
                        </a:spcBef>
                      </a:pPr>
                      <a:r>
                        <a:rPr sz="1400" b="1" spc="-10" dirty="0">
                          <a:latin typeface="Arial"/>
                          <a:cs typeface="Arial"/>
                        </a:rPr>
                        <a:t>ADOPTION</a:t>
                      </a:r>
                      <a:endParaRPr sz="1400">
                        <a:latin typeface="Arial"/>
                        <a:cs typeface="Arial"/>
                      </a:endParaRP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50268"/>
                      </a:srgbClr>
                    </a:solidFill>
                  </a:tcPr>
                </a:tc>
                <a:tc>
                  <a:txBody>
                    <a:bodyPr/>
                    <a:lstStyle/>
                    <a:p>
                      <a:pPr algn="ctr">
                        <a:lnSpc>
                          <a:spcPct val="100000"/>
                        </a:lnSpc>
                        <a:spcBef>
                          <a:spcPts val="615"/>
                        </a:spcBef>
                      </a:pPr>
                      <a:r>
                        <a:rPr sz="1400" b="1" spc="-10" dirty="0">
                          <a:latin typeface="Arial"/>
                          <a:cs typeface="Arial"/>
                        </a:rPr>
                        <a:t>TRANSFORMATION</a:t>
                      </a:r>
                      <a:endParaRPr sz="1400">
                        <a:latin typeface="Arial"/>
                        <a:cs typeface="Arial"/>
                      </a:endParaRP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F0000">
                        <a:alpha val="48109"/>
                      </a:srgbClr>
                    </a:solidFill>
                  </a:tcPr>
                </a:tc>
                <a:extLst>
                  <a:ext uri="{0D108BD9-81ED-4DB2-BD59-A6C34878D82A}">
                    <a16:rowId xmlns:a16="http://schemas.microsoft.com/office/drawing/2014/main" val="10000"/>
                  </a:ext>
                </a:extLst>
              </a:tr>
              <a:tr h="479917">
                <a:tc>
                  <a:txBody>
                    <a:bodyPr/>
                    <a:lstStyle/>
                    <a:p>
                      <a:pPr marR="221615" algn="r">
                        <a:lnSpc>
                          <a:spcPct val="100000"/>
                        </a:lnSpc>
                        <a:spcBef>
                          <a:spcPts val="615"/>
                        </a:spcBef>
                      </a:pPr>
                      <a:r>
                        <a:rPr lang="en-GB" sz="1400" b="1" dirty="0">
                          <a:latin typeface="Arial"/>
                          <a:cs typeface="Arial"/>
                        </a:rPr>
                        <a:t>Answers the question</a:t>
                      </a:r>
                    </a:p>
                  </a:txBody>
                  <a:tcPr marL="0" marR="0" marT="78105"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15"/>
                        </a:spcBef>
                      </a:pPr>
                      <a:r>
                        <a:rPr lang="en-GB" sz="1400" dirty="0">
                          <a:latin typeface="Arial MT"/>
                          <a:cs typeface="Arial MT"/>
                        </a:rPr>
                        <a:t>What do we do?</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15"/>
                        </a:spcBef>
                      </a:pPr>
                      <a:r>
                        <a:rPr lang="en-GB" sz="1400" dirty="0">
                          <a:latin typeface="Arial MT"/>
                          <a:cs typeface="Arial MT"/>
                        </a:rPr>
                        <a:t>Who are we?</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1"/>
                  </a:ext>
                </a:extLst>
              </a:tr>
              <a:tr h="479917">
                <a:tc>
                  <a:txBody>
                    <a:bodyPr/>
                    <a:lstStyle/>
                    <a:p>
                      <a:pPr marR="222885" algn="r">
                        <a:lnSpc>
                          <a:spcPct val="100000"/>
                        </a:lnSpc>
                        <a:spcBef>
                          <a:spcPts val="620"/>
                        </a:spcBef>
                      </a:pPr>
                      <a:r>
                        <a:rPr lang="en-GB" sz="1400" b="1" dirty="0">
                          <a:latin typeface="Arial"/>
                          <a:cs typeface="Arial"/>
                        </a:rPr>
                        <a:t>Emphasis on</a:t>
                      </a:r>
                    </a:p>
                  </a:txBody>
                  <a:tcPr marL="0" marR="0" marT="78740"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20"/>
                        </a:spcBef>
                      </a:pPr>
                      <a:r>
                        <a:rPr lang="en-GB" sz="1400" spc="-10" dirty="0">
                          <a:latin typeface="Arial MT"/>
                          <a:cs typeface="Arial MT"/>
                        </a:rPr>
                        <a:t>Practices</a:t>
                      </a:r>
                      <a:endParaRPr sz="1400" dirty="0">
                        <a:latin typeface="Arial MT"/>
                        <a:cs typeface="Arial MT"/>
                      </a:endParaRP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20"/>
                        </a:spcBef>
                      </a:pPr>
                      <a:r>
                        <a:rPr lang="en-GB" sz="1400" spc="-10" dirty="0">
                          <a:latin typeface="Arial MT"/>
                          <a:cs typeface="Arial MT"/>
                        </a:rPr>
                        <a:t>Values and principles</a:t>
                      </a: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2"/>
                  </a:ext>
                </a:extLst>
              </a:tr>
              <a:tr h="479917">
                <a:tc>
                  <a:txBody>
                    <a:bodyPr/>
                    <a:lstStyle/>
                    <a:p>
                      <a:pPr marR="223520" algn="r">
                        <a:lnSpc>
                          <a:spcPct val="100000"/>
                        </a:lnSpc>
                        <a:spcBef>
                          <a:spcPts val="620"/>
                        </a:spcBef>
                      </a:pPr>
                      <a:r>
                        <a:rPr lang="en-GB" sz="1400" b="1" spc="-10" dirty="0">
                          <a:latin typeface="Arial"/>
                          <a:cs typeface="Arial"/>
                        </a:rPr>
                        <a:t>Speed of change</a:t>
                      </a:r>
                    </a:p>
                  </a:txBody>
                  <a:tcPr marL="0" marR="0" marT="78740"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20"/>
                        </a:spcBef>
                      </a:pPr>
                      <a:r>
                        <a:rPr lang="it-IT" sz="1400" spc="-10" dirty="0">
                          <a:latin typeface="Arial MT"/>
                          <a:cs typeface="Arial MT"/>
                        </a:rPr>
                        <a:t>Fast</a:t>
                      </a:r>
                      <a:endParaRPr sz="1400" dirty="0">
                        <a:latin typeface="Arial MT"/>
                        <a:cs typeface="Arial MT"/>
                      </a:endParaRP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20"/>
                        </a:spcBef>
                      </a:pPr>
                      <a:r>
                        <a:rPr lang="en-GB" sz="1400" spc="-10" dirty="0">
                          <a:latin typeface="Arial MT"/>
                          <a:cs typeface="Arial MT"/>
                        </a:rPr>
                        <a:t>Slow</a:t>
                      </a:r>
                      <a:endParaRPr sz="1400" dirty="0">
                        <a:latin typeface="Arial MT"/>
                        <a:cs typeface="Arial MT"/>
                      </a:endParaRP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3"/>
                  </a:ext>
                </a:extLst>
              </a:tr>
              <a:tr h="479917">
                <a:tc>
                  <a:txBody>
                    <a:bodyPr/>
                    <a:lstStyle/>
                    <a:p>
                      <a:pPr marR="221615" algn="r">
                        <a:lnSpc>
                          <a:spcPct val="100000"/>
                        </a:lnSpc>
                        <a:spcBef>
                          <a:spcPts val="615"/>
                        </a:spcBef>
                      </a:pPr>
                      <a:r>
                        <a:rPr lang="en-GB" sz="1400" b="1" dirty="0">
                          <a:latin typeface="Arial"/>
                          <a:cs typeface="Arial"/>
                        </a:rPr>
                        <a:t>Time horizon</a:t>
                      </a:r>
                    </a:p>
                  </a:txBody>
                  <a:tcPr marL="0" marR="0" marT="78105"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15"/>
                        </a:spcBef>
                      </a:pPr>
                      <a:r>
                        <a:rPr lang="en-GB" sz="1400" dirty="0">
                          <a:latin typeface="Arial MT"/>
                          <a:cs typeface="Arial MT"/>
                        </a:rPr>
                        <a:t>Short period</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15"/>
                        </a:spcBef>
                      </a:pPr>
                      <a:r>
                        <a:rPr lang="en-GB" sz="1400" dirty="0">
                          <a:latin typeface="Arial MT"/>
                          <a:cs typeface="Arial MT"/>
                        </a:rPr>
                        <a:t>Long Period</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4"/>
                  </a:ext>
                </a:extLst>
              </a:tr>
              <a:tr h="479917">
                <a:tc>
                  <a:txBody>
                    <a:bodyPr/>
                    <a:lstStyle/>
                    <a:p>
                      <a:pPr marR="223520" algn="r">
                        <a:lnSpc>
                          <a:spcPct val="100000"/>
                        </a:lnSpc>
                        <a:spcBef>
                          <a:spcPts val="620"/>
                        </a:spcBef>
                      </a:pPr>
                      <a:r>
                        <a:rPr lang="en-GB" sz="1400" b="1" dirty="0">
                          <a:latin typeface="Arial"/>
                          <a:cs typeface="Arial"/>
                        </a:rPr>
                        <a:t>Impact on results (productivity)</a:t>
                      </a:r>
                    </a:p>
                  </a:txBody>
                  <a:tcPr marL="0" marR="0" marT="78740"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20"/>
                        </a:spcBef>
                      </a:pPr>
                      <a:r>
                        <a:rPr sz="1400" spc="-20" dirty="0">
                          <a:latin typeface="Arial MT"/>
                          <a:cs typeface="Arial MT"/>
                        </a:rPr>
                        <a:t>100%</a:t>
                      </a:r>
                      <a:endParaRPr sz="1400" dirty="0">
                        <a:latin typeface="Arial MT"/>
                        <a:cs typeface="Arial MT"/>
                      </a:endParaRP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20"/>
                        </a:spcBef>
                      </a:pPr>
                      <a:r>
                        <a:rPr sz="1400" spc="-20" dirty="0">
                          <a:latin typeface="Arial MT"/>
                          <a:cs typeface="Arial MT"/>
                        </a:rPr>
                        <a:t>300%</a:t>
                      </a:r>
                      <a:endParaRPr sz="1400">
                        <a:latin typeface="Arial MT"/>
                        <a:cs typeface="Arial MT"/>
                      </a:endParaRP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5"/>
                  </a:ext>
                </a:extLst>
              </a:tr>
              <a:tr h="479917">
                <a:tc>
                  <a:txBody>
                    <a:bodyPr/>
                    <a:lstStyle/>
                    <a:p>
                      <a:pPr marR="221615" algn="r">
                        <a:lnSpc>
                          <a:spcPct val="100000"/>
                        </a:lnSpc>
                        <a:spcBef>
                          <a:spcPts val="615"/>
                        </a:spcBef>
                      </a:pPr>
                      <a:r>
                        <a:rPr lang="en-GB" sz="1400" b="1" dirty="0">
                          <a:latin typeface="Arial"/>
                          <a:cs typeface="Arial"/>
                        </a:rPr>
                        <a:t>Changes in organisational structure</a:t>
                      </a:r>
                    </a:p>
                  </a:txBody>
                  <a:tcPr marL="0" marR="0" marT="78105"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15"/>
                        </a:spcBef>
                      </a:pPr>
                      <a:r>
                        <a:rPr lang="en-GB" sz="1400" dirty="0">
                          <a:latin typeface="Arial MT"/>
                          <a:cs typeface="Arial MT"/>
                        </a:rPr>
                        <a:t>Few or none</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15"/>
                        </a:spcBef>
                      </a:pPr>
                      <a:r>
                        <a:rPr lang="en-GB" sz="1400" spc="-10" dirty="0">
                          <a:latin typeface="Arial MT"/>
                          <a:cs typeface="Arial MT"/>
                        </a:rPr>
                        <a:t>Significant</a:t>
                      </a:r>
                    </a:p>
                  </a:txBody>
                  <a:tcPr marL="0" marR="0" marT="7810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6"/>
                  </a:ext>
                </a:extLst>
              </a:tr>
              <a:tr h="479917">
                <a:tc>
                  <a:txBody>
                    <a:bodyPr/>
                    <a:lstStyle/>
                    <a:p>
                      <a:pPr marR="221615" algn="r">
                        <a:lnSpc>
                          <a:spcPct val="100000"/>
                        </a:lnSpc>
                        <a:spcBef>
                          <a:spcPts val="620"/>
                        </a:spcBef>
                      </a:pPr>
                      <a:r>
                        <a:rPr lang="en-GB" sz="1400" b="1" dirty="0">
                          <a:latin typeface="Arial"/>
                          <a:cs typeface="Arial"/>
                        </a:rPr>
                        <a:t>Changes in organisational culture</a:t>
                      </a:r>
                    </a:p>
                  </a:txBody>
                  <a:tcPr marL="0" marR="0" marT="78740" marB="0">
                    <a:lnR w="9525">
                      <a:solidFill>
                        <a:srgbClr val="FFFFFF"/>
                      </a:solidFill>
                      <a:prstDash val="solid"/>
                    </a:lnR>
                    <a:lnT w="9525">
                      <a:solidFill>
                        <a:srgbClr val="FFFFFF"/>
                      </a:solidFill>
                      <a:prstDash val="solid"/>
                    </a:lnT>
                    <a:lnB w="9525">
                      <a:solidFill>
                        <a:srgbClr val="FFFFFF"/>
                      </a:solidFill>
                      <a:prstDash val="solid"/>
                    </a:lnB>
                  </a:tcPr>
                </a:tc>
                <a:tc>
                  <a:txBody>
                    <a:bodyPr/>
                    <a:lstStyle/>
                    <a:p>
                      <a:pPr algn="ctr">
                        <a:lnSpc>
                          <a:spcPct val="100000"/>
                        </a:lnSpc>
                        <a:spcBef>
                          <a:spcPts val="620"/>
                        </a:spcBef>
                      </a:pPr>
                      <a:r>
                        <a:rPr lang="en-GB" sz="1400" dirty="0">
                          <a:latin typeface="Arial MT"/>
                          <a:cs typeface="Arial MT"/>
                        </a:rPr>
                        <a:t>At most localised</a:t>
                      </a: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97A7">
                        <a:alpha val="24319"/>
                      </a:srgbClr>
                    </a:solidFill>
                  </a:tcPr>
                </a:tc>
                <a:tc>
                  <a:txBody>
                    <a:bodyPr/>
                    <a:lstStyle/>
                    <a:p>
                      <a:pPr algn="ctr">
                        <a:lnSpc>
                          <a:spcPct val="100000"/>
                        </a:lnSpc>
                        <a:spcBef>
                          <a:spcPts val="620"/>
                        </a:spcBef>
                      </a:pPr>
                      <a:r>
                        <a:rPr lang="en-GB" sz="1400" dirty="0">
                          <a:latin typeface="Arial MT"/>
                          <a:cs typeface="Arial MT"/>
                        </a:rPr>
                        <a:t>Broad-spectrum</a:t>
                      </a:r>
                    </a:p>
                  </a:txBody>
                  <a:tcPr marL="0" marR="0" marT="7874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83729">
                        <a:alpha val="24319"/>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69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F758-9E23-3EBE-EC52-A3E78BB2D28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879E6F1-D015-02B5-79E7-0CE0D9AE8EEC}"/>
              </a:ext>
            </a:extLst>
          </p:cNvPr>
          <p:cNvSpPr>
            <a:spLocks noGrp="1"/>
          </p:cNvSpPr>
          <p:nvPr>
            <p:ph type="ctrTitle"/>
          </p:nvPr>
        </p:nvSpPr>
        <p:spPr/>
        <p:txBody>
          <a:bodyPr/>
          <a:lstStyle/>
          <a:p>
            <a:pPr marL="0" indent="0">
              <a:buNone/>
            </a:pPr>
            <a:r>
              <a:rPr lang="en-GB"/>
              <a:t>4.3 Reconciling Waterfall and Agile (2.5 hours)</a:t>
            </a:r>
            <a:endParaRPr lang="en-GB" dirty="0"/>
          </a:p>
        </p:txBody>
      </p:sp>
    </p:spTree>
    <p:extLst>
      <p:ext uri="{BB962C8B-B14F-4D97-AF65-F5344CB8AC3E}">
        <p14:creationId xmlns:p14="http://schemas.microsoft.com/office/powerpoint/2010/main" val="352426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4D2458-188F-35B4-6A0F-2A780B2BB8B9}"/>
              </a:ext>
            </a:extLst>
          </p:cNvPr>
          <p:cNvSpPr>
            <a:spLocks noGrp="1"/>
          </p:cNvSpPr>
          <p:nvPr>
            <p:ph type="title"/>
          </p:nvPr>
        </p:nvSpPr>
        <p:spPr/>
        <p:txBody>
          <a:bodyPr/>
          <a:lstStyle/>
          <a:p>
            <a:r>
              <a:rPr lang="en-GB" dirty="0"/>
              <a:t>Creating the Gantt from cards</a:t>
            </a:r>
          </a:p>
        </p:txBody>
      </p:sp>
      <p:sp>
        <p:nvSpPr>
          <p:cNvPr id="3" name="Segnaposto contenuto 2">
            <a:extLst>
              <a:ext uri="{FF2B5EF4-FFF2-40B4-BE49-F238E27FC236}">
                <a16:creationId xmlns:a16="http://schemas.microsoft.com/office/drawing/2014/main" id="{52C96FD9-AA5B-443F-28B4-0A23EEB5CAF9}"/>
              </a:ext>
            </a:extLst>
          </p:cNvPr>
          <p:cNvSpPr>
            <a:spLocks noGrp="1"/>
          </p:cNvSpPr>
          <p:nvPr>
            <p:ph idx="1"/>
          </p:nvPr>
        </p:nvSpPr>
        <p:spPr/>
        <p:txBody>
          <a:bodyPr/>
          <a:lstStyle/>
          <a:p>
            <a:pPr marL="0" indent="0">
              <a:buNone/>
            </a:pPr>
            <a:r>
              <a:rPr lang="en-GB" dirty="0"/>
              <a:t>Regardless of the approach taken, we are often asked to produce a project Gantt. With respect to Agile, we can try to do this by starting with the very cards on the board. </a:t>
            </a:r>
          </a:p>
          <a:p>
            <a:endParaRPr lang="en-GB" dirty="0"/>
          </a:p>
        </p:txBody>
      </p:sp>
    </p:spTree>
    <p:extLst>
      <p:ext uri="{BB962C8B-B14F-4D97-AF65-F5344CB8AC3E}">
        <p14:creationId xmlns:p14="http://schemas.microsoft.com/office/powerpoint/2010/main" val="1076193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61459-EB8F-509E-86C9-B055A733A68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AEF9640-EF56-563F-F401-BEFA1011184C}"/>
              </a:ext>
            </a:extLst>
          </p:cNvPr>
          <p:cNvSpPr>
            <a:spLocks noGrp="1"/>
          </p:cNvSpPr>
          <p:nvPr>
            <p:ph type="title"/>
          </p:nvPr>
        </p:nvSpPr>
        <p:spPr/>
        <p:txBody>
          <a:bodyPr/>
          <a:lstStyle/>
          <a:p>
            <a:r>
              <a:rPr lang="en-GB" dirty="0"/>
              <a:t>A digital tool: </a:t>
            </a:r>
            <a:r>
              <a:rPr lang="en-GB" dirty="0" err="1"/>
              <a:t>TeamGantt</a:t>
            </a:r>
            <a:endParaRPr lang="en-GB" dirty="0"/>
          </a:p>
        </p:txBody>
      </p:sp>
      <p:pic>
        <p:nvPicPr>
          <p:cNvPr id="6" name="object 3">
            <a:hlinkClick r:id="rId2"/>
            <a:extLst>
              <a:ext uri="{FF2B5EF4-FFF2-40B4-BE49-F238E27FC236}">
                <a16:creationId xmlns:a16="http://schemas.microsoft.com/office/drawing/2014/main" id="{4B33D920-870D-81FB-C0EF-9AA4B270C7F0}"/>
              </a:ext>
            </a:extLst>
          </p:cNvPr>
          <p:cNvPicPr/>
          <p:nvPr/>
        </p:nvPicPr>
        <p:blipFill>
          <a:blip r:embed="rId3" cstate="print"/>
          <a:stretch>
            <a:fillRect/>
          </a:stretch>
        </p:blipFill>
        <p:spPr>
          <a:xfrm>
            <a:off x="1699763" y="1863969"/>
            <a:ext cx="8792474" cy="4628906"/>
          </a:xfrm>
          <a:prstGeom prst="rect">
            <a:avLst/>
          </a:prstGeom>
        </p:spPr>
      </p:pic>
    </p:spTree>
    <p:extLst>
      <p:ext uri="{BB962C8B-B14F-4D97-AF65-F5344CB8AC3E}">
        <p14:creationId xmlns:p14="http://schemas.microsoft.com/office/powerpoint/2010/main" val="368971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5A9C02-CC83-6648-8D59-7D548345851E}"/>
              </a:ext>
            </a:extLst>
          </p:cNvPr>
          <p:cNvSpPr>
            <a:spLocks noGrp="1"/>
          </p:cNvSpPr>
          <p:nvPr>
            <p:ph type="title"/>
          </p:nvPr>
        </p:nvSpPr>
        <p:spPr/>
        <p:txBody>
          <a:bodyPr/>
          <a:lstStyle/>
          <a:p>
            <a:r>
              <a:rPr lang="en-GB" dirty="0"/>
              <a:t>Velocity: the key metric</a:t>
            </a:r>
          </a:p>
        </p:txBody>
      </p:sp>
      <p:sp>
        <p:nvSpPr>
          <p:cNvPr id="3" name="Segnaposto contenuto 2">
            <a:extLst>
              <a:ext uri="{FF2B5EF4-FFF2-40B4-BE49-F238E27FC236}">
                <a16:creationId xmlns:a16="http://schemas.microsoft.com/office/drawing/2014/main" id="{3FD4EE9D-3BD5-5FC6-6FFB-686702938D9B}"/>
              </a:ext>
            </a:extLst>
          </p:cNvPr>
          <p:cNvSpPr>
            <a:spLocks noGrp="1"/>
          </p:cNvSpPr>
          <p:nvPr>
            <p:ph idx="1"/>
          </p:nvPr>
        </p:nvSpPr>
        <p:spPr/>
        <p:txBody>
          <a:bodyPr/>
          <a:lstStyle/>
          <a:p>
            <a:pPr marL="0" indent="0">
              <a:buNone/>
            </a:pPr>
            <a:r>
              <a:rPr lang="en-GB" dirty="0"/>
              <a:t>Velocity: measure of the amount of work a team manages to complete during a single cycle/sprint.</a:t>
            </a:r>
          </a:p>
          <a:p>
            <a:pPr marL="0" indent="0">
              <a:buNone/>
            </a:pPr>
            <a:endParaRPr lang="en-GB" dirty="0"/>
          </a:p>
          <a:p>
            <a:pPr marL="0" indent="0">
              <a:buNone/>
            </a:pPr>
            <a:r>
              <a:rPr lang="en-GB" dirty="0"/>
              <a:t>It is calculated for each cycle, summing up the effort (in hours or points) expended to complete the 'done' cards.</a:t>
            </a:r>
          </a:p>
          <a:p>
            <a:pPr marL="0" indent="0">
              <a:buNone/>
            </a:pPr>
            <a:endParaRPr lang="en-GB" dirty="0"/>
          </a:p>
          <a:p>
            <a:endParaRPr lang="en-GB" dirty="0"/>
          </a:p>
        </p:txBody>
      </p:sp>
    </p:spTree>
    <p:extLst>
      <p:ext uri="{BB962C8B-B14F-4D97-AF65-F5344CB8AC3E}">
        <p14:creationId xmlns:p14="http://schemas.microsoft.com/office/powerpoint/2010/main" val="3433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0582E-72CC-A838-1284-375B6CB4556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C7A4D91-A23B-D365-32BB-6C0CEFDFEC1C}"/>
              </a:ext>
            </a:extLst>
          </p:cNvPr>
          <p:cNvSpPr>
            <a:spLocks noGrp="1"/>
          </p:cNvSpPr>
          <p:nvPr>
            <p:ph type="title"/>
          </p:nvPr>
        </p:nvSpPr>
        <p:spPr/>
        <p:txBody>
          <a:bodyPr/>
          <a:lstStyle/>
          <a:p>
            <a:r>
              <a:rPr lang="en-GB" dirty="0"/>
              <a:t>A digital tool: </a:t>
            </a:r>
            <a:r>
              <a:rPr lang="en-GB" dirty="0" err="1"/>
              <a:t>TeamGantt</a:t>
            </a:r>
            <a:endParaRPr lang="en-GB" dirty="0"/>
          </a:p>
        </p:txBody>
      </p:sp>
      <p:sp>
        <p:nvSpPr>
          <p:cNvPr id="3" name="Segnaposto contenuto 2">
            <a:extLst>
              <a:ext uri="{FF2B5EF4-FFF2-40B4-BE49-F238E27FC236}">
                <a16:creationId xmlns:a16="http://schemas.microsoft.com/office/drawing/2014/main" id="{133F72AA-3BB7-F50F-7465-E8FED34912DB}"/>
              </a:ext>
            </a:extLst>
          </p:cNvPr>
          <p:cNvSpPr>
            <a:spLocks noGrp="1"/>
          </p:cNvSpPr>
          <p:nvPr>
            <p:ph idx="1"/>
          </p:nvPr>
        </p:nvSpPr>
        <p:spPr/>
        <p:txBody>
          <a:bodyPr>
            <a:normAutofit fontScale="92500"/>
          </a:bodyPr>
          <a:lstStyle/>
          <a:p>
            <a:pPr marL="0" indent="0">
              <a:buNone/>
            </a:pPr>
            <a:r>
              <a:rPr lang="en-GB" dirty="0" err="1"/>
              <a:t>TeamGantt</a:t>
            </a:r>
            <a:r>
              <a:rPr lang="en-GB" dirty="0"/>
              <a:t> is a digital tool that allows you to:</a:t>
            </a:r>
          </a:p>
          <a:p>
            <a:r>
              <a:rPr lang="en-GB" dirty="0"/>
              <a:t>create, share, update Gantt</a:t>
            </a:r>
          </a:p>
          <a:p>
            <a:r>
              <a:rPr lang="en-GB" dirty="0"/>
              <a:t>reorganise tasks</a:t>
            </a:r>
          </a:p>
          <a:p>
            <a:r>
              <a:rPr lang="en-GB" dirty="0"/>
              <a:t>display all projects in one view</a:t>
            </a:r>
          </a:p>
          <a:p>
            <a:r>
              <a:rPr lang="en-GB" dirty="0"/>
              <a:t>manage resources, control budget and make sure to avoid overload</a:t>
            </a:r>
          </a:p>
          <a:p>
            <a:r>
              <a:rPr lang="en-GB" dirty="0"/>
              <a:t>create reports</a:t>
            </a:r>
          </a:p>
          <a:p>
            <a:r>
              <a:rPr lang="en-GB" dirty="0"/>
              <a:t>check progress against plan and make projections</a:t>
            </a:r>
          </a:p>
          <a:p>
            <a:r>
              <a:rPr lang="en-GB" dirty="0"/>
              <a:t>list tasks and schedule them</a:t>
            </a:r>
          </a:p>
          <a:p>
            <a:r>
              <a:rPr lang="en-GB" dirty="0"/>
              <a:t>track activities</a:t>
            </a:r>
          </a:p>
        </p:txBody>
      </p:sp>
    </p:spTree>
    <p:extLst>
      <p:ext uri="{BB962C8B-B14F-4D97-AF65-F5344CB8AC3E}">
        <p14:creationId xmlns:p14="http://schemas.microsoft.com/office/powerpoint/2010/main" val="2718625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47877-79DC-F38E-CB64-192C5091B7E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5930A49-5106-203A-6086-72A8DE2FB8D6}"/>
              </a:ext>
            </a:extLst>
          </p:cNvPr>
          <p:cNvSpPr>
            <a:spLocks noGrp="1"/>
          </p:cNvSpPr>
          <p:nvPr>
            <p:ph type="title"/>
          </p:nvPr>
        </p:nvSpPr>
        <p:spPr/>
        <p:txBody>
          <a:bodyPr/>
          <a:lstStyle/>
          <a:p>
            <a:r>
              <a:rPr lang="en-GB" dirty="0"/>
              <a:t>A digital tool: </a:t>
            </a:r>
            <a:r>
              <a:rPr lang="en-GB" dirty="0" err="1"/>
              <a:t>EleGantt</a:t>
            </a:r>
            <a:endParaRPr lang="en-GB" dirty="0"/>
          </a:p>
        </p:txBody>
      </p:sp>
      <p:pic>
        <p:nvPicPr>
          <p:cNvPr id="6" name="object 3">
            <a:extLst>
              <a:ext uri="{FF2B5EF4-FFF2-40B4-BE49-F238E27FC236}">
                <a16:creationId xmlns:a16="http://schemas.microsoft.com/office/drawing/2014/main" id="{A5C14876-A034-B686-77FC-205981B8DF01}"/>
              </a:ext>
            </a:extLst>
          </p:cNvPr>
          <p:cNvPicPr/>
          <p:nvPr/>
        </p:nvPicPr>
        <p:blipFill>
          <a:blip r:embed="rId2" cstate="print"/>
          <a:stretch>
            <a:fillRect/>
          </a:stretch>
        </p:blipFill>
        <p:spPr>
          <a:xfrm>
            <a:off x="2378209" y="1936334"/>
            <a:ext cx="7435581" cy="3943172"/>
          </a:xfrm>
          <a:prstGeom prst="rect">
            <a:avLst/>
          </a:prstGeom>
        </p:spPr>
      </p:pic>
    </p:spTree>
    <p:extLst>
      <p:ext uri="{BB962C8B-B14F-4D97-AF65-F5344CB8AC3E}">
        <p14:creationId xmlns:p14="http://schemas.microsoft.com/office/powerpoint/2010/main" val="1882083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DD1F9-1DD9-FA12-2BE9-7436B2E3B76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2A8B9DA-DFEF-1B80-85C6-6602CE2BDA0B}"/>
              </a:ext>
            </a:extLst>
          </p:cNvPr>
          <p:cNvSpPr>
            <a:spLocks noGrp="1"/>
          </p:cNvSpPr>
          <p:nvPr>
            <p:ph type="title"/>
          </p:nvPr>
        </p:nvSpPr>
        <p:spPr/>
        <p:txBody>
          <a:bodyPr/>
          <a:lstStyle/>
          <a:p>
            <a:r>
              <a:rPr lang="en-GB" dirty="0"/>
              <a:t>A digital tool: </a:t>
            </a:r>
            <a:r>
              <a:rPr lang="en-GB" dirty="0" err="1"/>
              <a:t>EleGantt</a:t>
            </a:r>
            <a:endParaRPr lang="en-GB" dirty="0"/>
          </a:p>
        </p:txBody>
      </p:sp>
      <p:sp>
        <p:nvSpPr>
          <p:cNvPr id="3" name="Segnaposto contenuto 2">
            <a:extLst>
              <a:ext uri="{FF2B5EF4-FFF2-40B4-BE49-F238E27FC236}">
                <a16:creationId xmlns:a16="http://schemas.microsoft.com/office/drawing/2014/main" id="{F9E5350C-F615-763F-DDC4-0C82F835A833}"/>
              </a:ext>
            </a:extLst>
          </p:cNvPr>
          <p:cNvSpPr>
            <a:spLocks noGrp="1"/>
          </p:cNvSpPr>
          <p:nvPr>
            <p:ph idx="1"/>
          </p:nvPr>
        </p:nvSpPr>
        <p:spPr/>
        <p:txBody>
          <a:bodyPr>
            <a:normAutofit/>
          </a:bodyPr>
          <a:lstStyle/>
          <a:p>
            <a:pPr marL="0" indent="0">
              <a:buNone/>
            </a:pPr>
            <a:r>
              <a:rPr lang="en-GB" dirty="0" err="1"/>
              <a:t>EleGantt</a:t>
            </a:r>
            <a:r>
              <a:rPr lang="en-GB" dirty="0"/>
              <a:t> is a digital tool that allows you to:</a:t>
            </a:r>
          </a:p>
          <a:p>
            <a:r>
              <a:rPr lang="en-GB" dirty="0"/>
              <a:t>display the Gantt directly in each board starting from the cards present</a:t>
            </a:r>
          </a:p>
          <a:p>
            <a:r>
              <a:rPr lang="en-GB" dirty="0"/>
              <a:t>automatically update the Gantt based on changes to cards, lists, assignees</a:t>
            </a:r>
          </a:p>
          <a:p>
            <a:r>
              <a:rPr lang="en-GB" dirty="0"/>
              <a:t>display dependencies between cards</a:t>
            </a:r>
          </a:p>
          <a:p>
            <a:r>
              <a:rPr lang="en-GB" dirty="0"/>
              <a:t>display deadlines and send automatic reminders to the team</a:t>
            </a:r>
          </a:p>
          <a:p>
            <a:r>
              <a:rPr lang="en-GB" dirty="0"/>
              <a:t>group, filter or reorder cards</a:t>
            </a:r>
          </a:p>
        </p:txBody>
      </p:sp>
    </p:spTree>
    <p:extLst>
      <p:ext uri="{BB962C8B-B14F-4D97-AF65-F5344CB8AC3E}">
        <p14:creationId xmlns:p14="http://schemas.microsoft.com/office/powerpoint/2010/main" val="196822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2CC4E-2C88-4BF6-A26D-4B6F729F37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ABFDF83-AC8B-4FAE-CED2-DCF708187F39}"/>
              </a:ext>
            </a:extLst>
          </p:cNvPr>
          <p:cNvSpPr>
            <a:spLocks noGrp="1"/>
          </p:cNvSpPr>
          <p:nvPr>
            <p:ph type="title"/>
          </p:nvPr>
        </p:nvSpPr>
        <p:spPr/>
        <p:txBody>
          <a:bodyPr/>
          <a:lstStyle/>
          <a:p>
            <a:r>
              <a:rPr lang="en-GB" dirty="0"/>
              <a:t>A digital tool: </a:t>
            </a:r>
            <a:r>
              <a:rPr lang="en-GB" dirty="0" err="1"/>
              <a:t>OpenProject</a:t>
            </a:r>
            <a:endParaRPr lang="en-GB" dirty="0"/>
          </a:p>
        </p:txBody>
      </p:sp>
      <p:pic>
        <p:nvPicPr>
          <p:cNvPr id="4" name="object 3">
            <a:extLst>
              <a:ext uri="{FF2B5EF4-FFF2-40B4-BE49-F238E27FC236}">
                <a16:creationId xmlns:a16="http://schemas.microsoft.com/office/drawing/2014/main" id="{410A67F2-E55D-4333-F6C1-CDE08712DD91}"/>
              </a:ext>
            </a:extLst>
          </p:cNvPr>
          <p:cNvPicPr/>
          <p:nvPr/>
        </p:nvPicPr>
        <p:blipFill>
          <a:blip r:embed="rId2" cstate="print"/>
          <a:stretch>
            <a:fillRect/>
          </a:stretch>
        </p:blipFill>
        <p:spPr>
          <a:xfrm>
            <a:off x="2357599" y="1924660"/>
            <a:ext cx="7476801" cy="4117217"/>
          </a:xfrm>
          <a:prstGeom prst="rect">
            <a:avLst/>
          </a:prstGeom>
        </p:spPr>
      </p:pic>
    </p:spTree>
    <p:extLst>
      <p:ext uri="{BB962C8B-B14F-4D97-AF65-F5344CB8AC3E}">
        <p14:creationId xmlns:p14="http://schemas.microsoft.com/office/powerpoint/2010/main" val="2564739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25B44-AE8E-8D91-5048-1808FC0AFF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F4D9B23-71F9-21F2-8D27-9F06D19DC5AB}"/>
              </a:ext>
            </a:extLst>
          </p:cNvPr>
          <p:cNvSpPr>
            <a:spLocks noGrp="1"/>
          </p:cNvSpPr>
          <p:nvPr>
            <p:ph type="title"/>
          </p:nvPr>
        </p:nvSpPr>
        <p:spPr/>
        <p:txBody>
          <a:bodyPr/>
          <a:lstStyle/>
          <a:p>
            <a:r>
              <a:rPr lang="en-GB" dirty="0"/>
              <a:t>A digital tool: </a:t>
            </a:r>
            <a:r>
              <a:rPr lang="en-GB" dirty="0" err="1"/>
              <a:t>OpenProject</a:t>
            </a:r>
            <a:endParaRPr lang="en-GB" dirty="0"/>
          </a:p>
        </p:txBody>
      </p:sp>
      <p:sp>
        <p:nvSpPr>
          <p:cNvPr id="3" name="Segnaposto contenuto 2">
            <a:extLst>
              <a:ext uri="{FF2B5EF4-FFF2-40B4-BE49-F238E27FC236}">
                <a16:creationId xmlns:a16="http://schemas.microsoft.com/office/drawing/2014/main" id="{675E25C2-61F1-A1E7-0297-30AE7361AF21}"/>
              </a:ext>
            </a:extLst>
          </p:cNvPr>
          <p:cNvSpPr>
            <a:spLocks noGrp="1"/>
          </p:cNvSpPr>
          <p:nvPr>
            <p:ph idx="1"/>
          </p:nvPr>
        </p:nvSpPr>
        <p:spPr/>
        <p:txBody>
          <a:bodyPr>
            <a:normAutofit lnSpcReduction="10000"/>
          </a:bodyPr>
          <a:lstStyle/>
          <a:p>
            <a:pPr marL="0" indent="0">
              <a:buNone/>
            </a:pPr>
            <a:r>
              <a:rPr lang="en-GB" dirty="0" err="1"/>
              <a:t>OpenProject</a:t>
            </a:r>
            <a:r>
              <a:rPr lang="en-GB" dirty="0"/>
              <a:t> is a project management digital tool that allows you to:</a:t>
            </a:r>
          </a:p>
          <a:p>
            <a:r>
              <a:rPr lang="en-GB" dirty="0"/>
              <a:t>create product and sprint backlogs</a:t>
            </a:r>
          </a:p>
          <a:p>
            <a:r>
              <a:rPr lang="en-GB" dirty="0"/>
              <a:t>estimate activities in story points</a:t>
            </a:r>
          </a:p>
          <a:p>
            <a:r>
              <a:rPr lang="en-GB" dirty="0"/>
              <a:t>use card templates</a:t>
            </a:r>
          </a:p>
          <a:p>
            <a:r>
              <a:rPr lang="en-GB" dirty="0"/>
              <a:t>create burndown charts</a:t>
            </a:r>
          </a:p>
          <a:p>
            <a:r>
              <a:rPr lang="en-GB" dirty="0"/>
              <a:t>track 'impediments' for sprints</a:t>
            </a:r>
          </a:p>
          <a:p>
            <a:r>
              <a:rPr lang="en-GB" dirty="0"/>
              <a:t>assign and prioritise activities</a:t>
            </a:r>
          </a:p>
          <a:p>
            <a:r>
              <a:rPr lang="en-GB" dirty="0"/>
              <a:t>display activities on calendar or board</a:t>
            </a:r>
          </a:p>
        </p:txBody>
      </p:sp>
    </p:spTree>
    <p:extLst>
      <p:ext uri="{BB962C8B-B14F-4D97-AF65-F5344CB8AC3E}">
        <p14:creationId xmlns:p14="http://schemas.microsoft.com/office/powerpoint/2010/main" val="3210347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3489-8E2C-6650-7655-A9EAE108C34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65976F6-6597-8F7C-4D5A-2AD14AEEEEE7}"/>
              </a:ext>
            </a:extLst>
          </p:cNvPr>
          <p:cNvSpPr>
            <a:spLocks noGrp="1"/>
          </p:cNvSpPr>
          <p:nvPr>
            <p:ph type="title"/>
          </p:nvPr>
        </p:nvSpPr>
        <p:spPr/>
        <p:txBody>
          <a:bodyPr/>
          <a:lstStyle/>
          <a:p>
            <a:r>
              <a:rPr lang="en-GB" dirty="0"/>
              <a:t>Monitor overall progress</a:t>
            </a:r>
          </a:p>
        </p:txBody>
      </p:sp>
      <p:sp>
        <p:nvSpPr>
          <p:cNvPr id="3" name="Segnaposto contenuto 2">
            <a:extLst>
              <a:ext uri="{FF2B5EF4-FFF2-40B4-BE49-F238E27FC236}">
                <a16:creationId xmlns:a16="http://schemas.microsoft.com/office/drawing/2014/main" id="{A10D35F8-0758-D612-1CE8-B4D25DF3A33B}"/>
              </a:ext>
            </a:extLst>
          </p:cNvPr>
          <p:cNvSpPr>
            <a:spLocks noGrp="1"/>
          </p:cNvSpPr>
          <p:nvPr>
            <p:ph idx="1"/>
          </p:nvPr>
        </p:nvSpPr>
        <p:spPr/>
        <p:txBody>
          <a:bodyPr>
            <a:normAutofit/>
          </a:bodyPr>
          <a:lstStyle/>
          <a:p>
            <a:pPr marL="0" indent="0">
              <a:buNone/>
            </a:pPr>
            <a:r>
              <a:rPr lang="en-GB" dirty="0"/>
              <a:t>How to monitor the progress of activities?</a:t>
            </a:r>
          </a:p>
          <a:p>
            <a:pPr marL="0" indent="0">
              <a:buNone/>
            </a:pPr>
            <a:endParaRPr lang="en-GB" dirty="0"/>
          </a:p>
          <a:p>
            <a:pPr marL="0" indent="0">
              <a:buNone/>
            </a:pPr>
            <a:r>
              <a:rPr lang="en-GB" dirty="0"/>
              <a:t>Define Sprint Goals (max 3 or 5) and ask the PM to indicate the % achievement of each one.</a:t>
            </a:r>
          </a:p>
          <a:p>
            <a:pPr marL="0" indent="0">
              <a:buNone/>
            </a:pPr>
            <a:endParaRPr lang="en-GB" dirty="0"/>
          </a:p>
          <a:p>
            <a:pPr marL="0" indent="0">
              <a:buNone/>
            </a:pPr>
            <a:r>
              <a:rPr lang="en-GB" dirty="0"/>
              <a:t>Sprint Goals: sub-goals corresponding to sets of cards (≈ Epic)</a:t>
            </a:r>
          </a:p>
          <a:p>
            <a:pPr marL="0" indent="0">
              <a:buNone/>
            </a:pPr>
            <a:endParaRPr lang="en-GB" dirty="0"/>
          </a:p>
        </p:txBody>
      </p:sp>
    </p:spTree>
    <p:extLst>
      <p:ext uri="{BB962C8B-B14F-4D97-AF65-F5344CB8AC3E}">
        <p14:creationId xmlns:p14="http://schemas.microsoft.com/office/powerpoint/2010/main" val="935059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B9D15-AB5F-2ED4-3434-3B1967A9919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543A3ED-FF28-A346-840A-B480FB6903DD}"/>
              </a:ext>
            </a:extLst>
          </p:cNvPr>
          <p:cNvSpPr>
            <a:spLocks noGrp="1"/>
          </p:cNvSpPr>
          <p:nvPr>
            <p:ph type="title"/>
          </p:nvPr>
        </p:nvSpPr>
        <p:spPr/>
        <p:txBody>
          <a:bodyPr/>
          <a:lstStyle/>
          <a:p>
            <a:r>
              <a:rPr lang="en-GB" dirty="0"/>
              <a:t>Monitor progress with sprint goals</a:t>
            </a:r>
          </a:p>
        </p:txBody>
      </p:sp>
      <p:sp>
        <p:nvSpPr>
          <p:cNvPr id="3" name="Segnaposto contenuto 2">
            <a:extLst>
              <a:ext uri="{FF2B5EF4-FFF2-40B4-BE49-F238E27FC236}">
                <a16:creationId xmlns:a16="http://schemas.microsoft.com/office/drawing/2014/main" id="{EFD0D286-35C6-69F1-DB9C-ECEF1A1C2993}"/>
              </a:ext>
            </a:extLst>
          </p:cNvPr>
          <p:cNvSpPr>
            <a:spLocks noGrp="1"/>
          </p:cNvSpPr>
          <p:nvPr>
            <p:ph idx="1"/>
          </p:nvPr>
        </p:nvSpPr>
        <p:spPr/>
        <p:txBody>
          <a:bodyPr>
            <a:normAutofit/>
          </a:bodyPr>
          <a:lstStyle/>
          <a:p>
            <a:pPr marL="0" indent="0">
              <a:buNone/>
            </a:pPr>
            <a:r>
              <a:rPr lang="en-GB" dirty="0"/>
              <a:t>Use Agile as a tool for the micro-management of the team (also in waterfall projects):</a:t>
            </a:r>
          </a:p>
          <a:p>
            <a:r>
              <a:rPr lang="en-GB" dirty="0"/>
              <a:t>Organise team work by weekly sprints and hold regular meetings (1 planning and 1 retrospective)!</a:t>
            </a:r>
          </a:p>
          <a:p>
            <a:r>
              <a:rPr lang="en-GB" dirty="0"/>
              <a:t>Keep the team's velocity under control</a:t>
            </a:r>
          </a:p>
          <a:p>
            <a:r>
              <a:rPr lang="en-GB" dirty="0"/>
              <a:t>Use goals as milestones and evaluate overall progress by % of their completion</a:t>
            </a:r>
          </a:p>
          <a:p>
            <a:endParaRPr lang="en-GB" dirty="0"/>
          </a:p>
          <a:p>
            <a:pPr marL="0" indent="0">
              <a:buNone/>
            </a:pPr>
            <a:endParaRPr lang="en-GB" dirty="0"/>
          </a:p>
        </p:txBody>
      </p:sp>
    </p:spTree>
    <p:extLst>
      <p:ext uri="{BB962C8B-B14F-4D97-AF65-F5344CB8AC3E}">
        <p14:creationId xmlns:p14="http://schemas.microsoft.com/office/powerpoint/2010/main" val="2161779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F852E-37CC-E2D9-CFD1-26A618ED873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E6080CA-2E1D-1FB5-25F1-D921E61C461B}"/>
              </a:ext>
            </a:extLst>
          </p:cNvPr>
          <p:cNvSpPr>
            <a:spLocks noGrp="1"/>
          </p:cNvSpPr>
          <p:nvPr>
            <p:ph type="title"/>
          </p:nvPr>
        </p:nvSpPr>
        <p:spPr/>
        <p:txBody>
          <a:bodyPr/>
          <a:lstStyle/>
          <a:p>
            <a:r>
              <a:rPr lang="en-GB" dirty="0"/>
              <a:t>Scrum of scrum</a:t>
            </a:r>
          </a:p>
        </p:txBody>
      </p:sp>
      <p:sp>
        <p:nvSpPr>
          <p:cNvPr id="3" name="Segnaposto contenuto 2">
            <a:extLst>
              <a:ext uri="{FF2B5EF4-FFF2-40B4-BE49-F238E27FC236}">
                <a16:creationId xmlns:a16="http://schemas.microsoft.com/office/drawing/2014/main" id="{C4D3F96A-68DD-6E54-316D-91D5CB62FB08}"/>
              </a:ext>
            </a:extLst>
          </p:cNvPr>
          <p:cNvSpPr>
            <a:spLocks noGrp="1"/>
          </p:cNvSpPr>
          <p:nvPr>
            <p:ph idx="1"/>
          </p:nvPr>
        </p:nvSpPr>
        <p:spPr/>
        <p:txBody>
          <a:bodyPr>
            <a:normAutofit/>
          </a:bodyPr>
          <a:lstStyle/>
          <a:p>
            <a:pPr marL="0" indent="0">
              <a:buNone/>
            </a:pPr>
            <a:r>
              <a:rPr lang="en-GB" dirty="0"/>
              <a:t>How to apply Agile to projects involving many people?</a:t>
            </a:r>
          </a:p>
          <a:p>
            <a:endParaRPr lang="en-GB" dirty="0"/>
          </a:p>
          <a:p>
            <a:pPr marL="0" indent="0">
              <a:buNone/>
            </a:pPr>
            <a:r>
              <a:rPr lang="en-GB" dirty="0"/>
              <a:t>Scrum of scrum (general meaning): technique for applying Agile to large organisations.</a:t>
            </a:r>
          </a:p>
          <a:p>
            <a:pPr marL="0" indent="0">
              <a:buNone/>
            </a:pPr>
            <a:r>
              <a:rPr lang="en-GB" dirty="0"/>
              <a:t>Scrum of scrum (specific meaning): meeting held regularly between the MS of each team to share information.</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3700272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43921-A324-D3AA-DC03-A36DFD58981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8CB007B-F3C4-E8AD-8796-6FB4E46FCB84}"/>
              </a:ext>
            </a:extLst>
          </p:cNvPr>
          <p:cNvSpPr>
            <a:spLocks noGrp="1"/>
          </p:cNvSpPr>
          <p:nvPr>
            <p:ph type="title"/>
          </p:nvPr>
        </p:nvSpPr>
        <p:spPr/>
        <p:txBody>
          <a:bodyPr/>
          <a:lstStyle/>
          <a:p>
            <a:r>
              <a:rPr lang="en-GB" dirty="0"/>
              <a:t>Scrum of scrum</a:t>
            </a:r>
          </a:p>
        </p:txBody>
      </p:sp>
      <p:sp>
        <p:nvSpPr>
          <p:cNvPr id="3" name="Segnaposto contenuto 2">
            <a:extLst>
              <a:ext uri="{FF2B5EF4-FFF2-40B4-BE49-F238E27FC236}">
                <a16:creationId xmlns:a16="http://schemas.microsoft.com/office/drawing/2014/main" id="{ADA4F356-1FC7-0FB4-FE46-7C9F07A20EE4}"/>
              </a:ext>
            </a:extLst>
          </p:cNvPr>
          <p:cNvSpPr>
            <a:spLocks noGrp="1"/>
          </p:cNvSpPr>
          <p:nvPr>
            <p:ph idx="1"/>
          </p:nvPr>
        </p:nvSpPr>
        <p:spPr>
          <a:xfrm>
            <a:off x="7358641" y="2635478"/>
            <a:ext cx="3689860" cy="1560507"/>
          </a:xfrm>
        </p:spPr>
        <p:txBody>
          <a:bodyPr>
            <a:normAutofit fontScale="92500" lnSpcReduction="10000"/>
          </a:bodyPr>
          <a:lstStyle/>
          <a:p>
            <a:pPr marL="0" indent="0">
              <a:buNone/>
            </a:pPr>
            <a:r>
              <a:rPr lang="en-GB" dirty="0"/>
              <a:t>Two levels different:</a:t>
            </a:r>
          </a:p>
          <a:p>
            <a:pPr marL="0" indent="0">
              <a:buNone/>
            </a:pPr>
            <a:r>
              <a:rPr lang="en-GB" dirty="0"/>
              <a:t>1. 'Corporate scrum of scrum' (all MS of all products)</a:t>
            </a:r>
          </a:p>
          <a:p>
            <a:pPr marL="0" indent="0">
              <a:buNone/>
            </a:pPr>
            <a:endParaRPr lang="en-GB" dirty="0"/>
          </a:p>
          <a:p>
            <a:pPr marL="0" indent="0">
              <a:buNone/>
            </a:pPr>
            <a:endParaRPr lang="en-GB" dirty="0"/>
          </a:p>
        </p:txBody>
      </p:sp>
      <p:grpSp>
        <p:nvGrpSpPr>
          <p:cNvPr id="4" name="object 4">
            <a:extLst>
              <a:ext uri="{FF2B5EF4-FFF2-40B4-BE49-F238E27FC236}">
                <a16:creationId xmlns:a16="http://schemas.microsoft.com/office/drawing/2014/main" id="{4742B4B6-B7D7-62B5-583B-E80D17CC3AFB}"/>
              </a:ext>
            </a:extLst>
          </p:cNvPr>
          <p:cNvGrpSpPr/>
          <p:nvPr/>
        </p:nvGrpSpPr>
        <p:grpSpPr>
          <a:xfrm>
            <a:off x="1143499" y="2278142"/>
            <a:ext cx="5504180" cy="3274695"/>
            <a:chOff x="365833" y="1430555"/>
            <a:chExt cx="5504180" cy="3274695"/>
          </a:xfrm>
        </p:grpSpPr>
        <p:pic>
          <p:nvPicPr>
            <p:cNvPr id="5" name="object 5">
              <a:extLst>
                <a:ext uri="{FF2B5EF4-FFF2-40B4-BE49-F238E27FC236}">
                  <a16:creationId xmlns:a16="http://schemas.microsoft.com/office/drawing/2014/main" id="{F107E3F7-0660-681E-8235-023727CBF0D7}"/>
                </a:ext>
              </a:extLst>
            </p:cNvPr>
            <p:cNvPicPr/>
            <p:nvPr/>
          </p:nvPicPr>
          <p:blipFill>
            <a:blip r:embed="rId2" cstate="print"/>
            <a:stretch>
              <a:fillRect/>
            </a:stretch>
          </p:blipFill>
          <p:spPr>
            <a:xfrm>
              <a:off x="365833" y="1430555"/>
              <a:ext cx="5503992" cy="3274366"/>
            </a:xfrm>
            <a:prstGeom prst="rect">
              <a:avLst/>
            </a:prstGeom>
          </p:spPr>
        </p:pic>
        <p:sp>
          <p:nvSpPr>
            <p:cNvPr id="6" name="object 6">
              <a:extLst>
                <a:ext uri="{FF2B5EF4-FFF2-40B4-BE49-F238E27FC236}">
                  <a16:creationId xmlns:a16="http://schemas.microsoft.com/office/drawing/2014/main" id="{3E7E1E5C-38A8-3268-60EF-24ABB5119A15}"/>
                </a:ext>
              </a:extLst>
            </p:cNvPr>
            <p:cNvSpPr/>
            <p:nvPr/>
          </p:nvSpPr>
          <p:spPr>
            <a:xfrm>
              <a:off x="592724" y="1961700"/>
              <a:ext cx="4454525" cy="2108835"/>
            </a:xfrm>
            <a:custGeom>
              <a:avLst/>
              <a:gdLst/>
              <a:ahLst/>
              <a:cxnLst/>
              <a:rect l="l" t="t" r="r" b="b"/>
              <a:pathLst>
                <a:path w="4454525" h="2108835">
                  <a:moveTo>
                    <a:pt x="3641374" y="252899"/>
                  </a:moveTo>
                  <a:lnTo>
                    <a:pt x="3645449" y="207440"/>
                  </a:lnTo>
                  <a:lnTo>
                    <a:pt x="3657197" y="164654"/>
                  </a:lnTo>
                  <a:lnTo>
                    <a:pt x="3675903" y="125256"/>
                  </a:lnTo>
                  <a:lnTo>
                    <a:pt x="3700853" y="89959"/>
                  </a:lnTo>
                  <a:lnTo>
                    <a:pt x="3731334" y="59478"/>
                  </a:lnTo>
                  <a:lnTo>
                    <a:pt x="3766631" y="34528"/>
                  </a:lnTo>
                  <a:lnTo>
                    <a:pt x="3806030" y="15822"/>
                  </a:lnTo>
                  <a:lnTo>
                    <a:pt x="3848815" y="4074"/>
                  </a:lnTo>
                  <a:lnTo>
                    <a:pt x="3894274" y="0"/>
                  </a:lnTo>
                  <a:lnTo>
                    <a:pt x="3943843" y="4904"/>
                  </a:lnTo>
                  <a:lnTo>
                    <a:pt x="3991055" y="19250"/>
                  </a:lnTo>
                  <a:lnTo>
                    <a:pt x="4034584" y="42490"/>
                  </a:lnTo>
                  <a:lnTo>
                    <a:pt x="4073102" y="74072"/>
                  </a:lnTo>
                  <a:lnTo>
                    <a:pt x="4104684" y="112590"/>
                  </a:lnTo>
                  <a:lnTo>
                    <a:pt x="4127924" y="156119"/>
                  </a:lnTo>
                  <a:lnTo>
                    <a:pt x="4142270" y="203331"/>
                  </a:lnTo>
                  <a:lnTo>
                    <a:pt x="4147174" y="252899"/>
                  </a:lnTo>
                  <a:lnTo>
                    <a:pt x="4143100" y="298359"/>
                  </a:lnTo>
                  <a:lnTo>
                    <a:pt x="4131352" y="341145"/>
                  </a:lnTo>
                  <a:lnTo>
                    <a:pt x="4112646" y="380543"/>
                  </a:lnTo>
                  <a:lnTo>
                    <a:pt x="4087695" y="415840"/>
                  </a:lnTo>
                  <a:lnTo>
                    <a:pt x="4057215" y="446321"/>
                  </a:lnTo>
                  <a:lnTo>
                    <a:pt x="4021918" y="471271"/>
                  </a:lnTo>
                  <a:lnTo>
                    <a:pt x="3982519" y="489977"/>
                  </a:lnTo>
                  <a:lnTo>
                    <a:pt x="3939733" y="501725"/>
                  </a:lnTo>
                  <a:lnTo>
                    <a:pt x="3894274" y="505799"/>
                  </a:lnTo>
                  <a:lnTo>
                    <a:pt x="3848815" y="501725"/>
                  </a:lnTo>
                  <a:lnTo>
                    <a:pt x="3806030" y="489977"/>
                  </a:lnTo>
                  <a:lnTo>
                    <a:pt x="3766631" y="471271"/>
                  </a:lnTo>
                  <a:lnTo>
                    <a:pt x="3731334" y="446321"/>
                  </a:lnTo>
                  <a:lnTo>
                    <a:pt x="3700853" y="415840"/>
                  </a:lnTo>
                  <a:lnTo>
                    <a:pt x="3675903" y="380543"/>
                  </a:lnTo>
                  <a:lnTo>
                    <a:pt x="3657197" y="341145"/>
                  </a:lnTo>
                  <a:lnTo>
                    <a:pt x="3645449" y="298359"/>
                  </a:lnTo>
                  <a:lnTo>
                    <a:pt x="3641374" y="252899"/>
                  </a:lnTo>
                  <a:close/>
                </a:path>
                <a:path w="4454525" h="2108835">
                  <a:moveTo>
                    <a:pt x="1845999" y="252899"/>
                  </a:moveTo>
                  <a:lnTo>
                    <a:pt x="1850074" y="207440"/>
                  </a:lnTo>
                  <a:lnTo>
                    <a:pt x="1861822" y="164654"/>
                  </a:lnTo>
                  <a:lnTo>
                    <a:pt x="1880528" y="125256"/>
                  </a:lnTo>
                  <a:lnTo>
                    <a:pt x="1905478" y="89959"/>
                  </a:lnTo>
                  <a:lnTo>
                    <a:pt x="1935959" y="59478"/>
                  </a:lnTo>
                  <a:lnTo>
                    <a:pt x="1971256" y="34528"/>
                  </a:lnTo>
                  <a:lnTo>
                    <a:pt x="2010654" y="15822"/>
                  </a:lnTo>
                  <a:lnTo>
                    <a:pt x="2053440" y="4074"/>
                  </a:lnTo>
                  <a:lnTo>
                    <a:pt x="2098899" y="0"/>
                  </a:lnTo>
                  <a:lnTo>
                    <a:pt x="2148468" y="4904"/>
                  </a:lnTo>
                  <a:lnTo>
                    <a:pt x="2195680" y="19250"/>
                  </a:lnTo>
                  <a:lnTo>
                    <a:pt x="2239209" y="42490"/>
                  </a:lnTo>
                  <a:lnTo>
                    <a:pt x="2277727" y="74072"/>
                  </a:lnTo>
                  <a:lnTo>
                    <a:pt x="2309309" y="112590"/>
                  </a:lnTo>
                  <a:lnTo>
                    <a:pt x="2332549" y="156119"/>
                  </a:lnTo>
                  <a:lnTo>
                    <a:pt x="2346895" y="203331"/>
                  </a:lnTo>
                  <a:lnTo>
                    <a:pt x="2351799" y="252899"/>
                  </a:lnTo>
                  <a:lnTo>
                    <a:pt x="2347725" y="298359"/>
                  </a:lnTo>
                  <a:lnTo>
                    <a:pt x="2335977" y="341145"/>
                  </a:lnTo>
                  <a:lnTo>
                    <a:pt x="2317271" y="380543"/>
                  </a:lnTo>
                  <a:lnTo>
                    <a:pt x="2292321" y="415840"/>
                  </a:lnTo>
                  <a:lnTo>
                    <a:pt x="2261840" y="446321"/>
                  </a:lnTo>
                  <a:lnTo>
                    <a:pt x="2226543" y="471271"/>
                  </a:lnTo>
                  <a:lnTo>
                    <a:pt x="2187145" y="489977"/>
                  </a:lnTo>
                  <a:lnTo>
                    <a:pt x="2144359" y="501725"/>
                  </a:lnTo>
                  <a:lnTo>
                    <a:pt x="2098899" y="505799"/>
                  </a:lnTo>
                  <a:lnTo>
                    <a:pt x="2053440" y="501725"/>
                  </a:lnTo>
                  <a:lnTo>
                    <a:pt x="2010654" y="489977"/>
                  </a:lnTo>
                  <a:lnTo>
                    <a:pt x="1971256" y="471271"/>
                  </a:lnTo>
                  <a:lnTo>
                    <a:pt x="1935959" y="446321"/>
                  </a:lnTo>
                  <a:lnTo>
                    <a:pt x="1905478" y="415840"/>
                  </a:lnTo>
                  <a:lnTo>
                    <a:pt x="1880528" y="380543"/>
                  </a:lnTo>
                  <a:lnTo>
                    <a:pt x="1861822" y="341145"/>
                  </a:lnTo>
                  <a:lnTo>
                    <a:pt x="1850074" y="298359"/>
                  </a:lnTo>
                  <a:lnTo>
                    <a:pt x="1845999" y="252899"/>
                  </a:lnTo>
                  <a:close/>
                </a:path>
                <a:path w="4454525" h="2108835">
                  <a:moveTo>
                    <a:pt x="0" y="252899"/>
                  </a:moveTo>
                  <a:lnTo>
                    <a:pt x="4074" y="207440"/>
                  </a:lnTo>
                  <a:lnTo>
                    <a:pt x="15822" y="164654"/>
                  </a:lnTo>
                  <a:lnTo>
                    <a:pt x="34528" y="125256"/>
                  </a:lnTo>
                  <a:lnTo>
                    <a:pt x="59478" y="89959"/>
                  </a:lnTo>
                  <a:lnTo>
                    <a:pt x="89959" y="59478"/>
                  </a:lnTo>
                  <a:lnTo>
                    <a:pt x="125256" y="34528"/>
                  </a:lnTo>
                  <a:lnTo>
                    <a:pt x="164655" y="15822"/>
                  </a:lnTo>
                  <a:lnTo>
                    <a:pt x="207440" y="4074"/>
                  </a:lnTo>
                  <a:lnTo>
                    <a:pt x="252899" y="0"/>
                  </a:lnTo>
                  <a:lnTo>
                    <a:pt x="302468" y="4904"/>
                  </a:lnTo>
                  <a:lnTo>
                    <a:pt x="349680" y="19250"/>
                  </a:lnTo>
                  <a:lnTo>
                    <a:pt x="393209" y="42490"/>
                  </a:lnTo>
                  <a:lnTo>
                    <a:pt x="431727" y="74072"/>
                  </a:lnTo>
                  <a:lnTo>
                    <a:pt x="463309" y="112590"/>
                  </a:lnTo>
                  <a:lnTo>
                    <a:pt x="486549" y="156119"/>
                  </a:lnTo>
                  <a:lnTo>
                    <a:pt x="500895" y="203331"/>
                  </a:lnTo>
                  <a:lnTo>
                    <a:pt x="505799" y="252899"/>
                  </a:lnTo>
                  <a:lnTo>
                    <a:pt x="501725" y="298359"/>
                  </a:lnTo>
                  <a:lnTo>
                    <a:pt x="489977" y="341145"/>
                  </a:lnTo>
                  <a:lnTo>
                    <a:pt x="471271" y="380543"/>
                  </a:lnTo>
                  <a:lnTo>
                    <a:pt x="446321" y="415840"/>
                  </a:lnTo>
                  <a:lnTo>
                    <a:pt x="415840" y="446321"/>
                  </a:lnTo>
                  <a:lnTo>
                    <a:pt x="380543" y="471271"/>
                  </a:lnTo>
                  <a:lnTo>
                    <a:pt x="341145" y="489977"/>
                  </a:lnTo>
                  <a:lnTo>
                    <a:pt x="298359" y="501725"/>
                  </a:lnTo>
                  <a:lnTo>
                    <a:pt x="252899" y="505799"/>
                  </a:lnTo>
                  <a:lnTo>
                    <a:pt x="207440" y="501725"/>
                  </a:lnTo>
                  <a:lnTo>
                    <a:pt x="164655" y="489977"/>
                  </a:lnTo>
                  <a:lnTo>
                    <a:pt x="125256" y="471271"/>
                  </a:lnTo>
                  <a:lnTo>
                    <a:pt x="89959" y="446321"/>
                  </a:lnTo>
                  <a:lnTo>
                    <a:pt x="59478" y="415840"/>
                  </a:lnTo>
                  <a:lnTo>
                    <a:pt x="34528" y="380543"/>
                  </a:lnTo>
                  <a:lnTo>
                    <a:pt x="15822" y="341145"/>
                  </a:lnTo>
                  <a:lnTo>
                    <a:pt x="4074" y="298359"/>
                  </a:lnTo>
                  <a:lnTo>
                    <a:pt x="0" y="252899"/>
                  </a:lnTo>
                  <a:close/>
                </a:path>
                <a:path w="4454525" h="2108835">
                  <a:moveTo>
                    <a:pt x="0" y="1855599"/>
                  </a:moveTo>
                  <a:lnTo>
                    <a:pt x="4074" y="1810140"/>
                  </a:lnTo>
                  <a:lnTo>
                    <a:pt x="15822" y="1767355"/>
                  </a:lnTo>
                  <a:lnTo>
                    <a:pt x="34528" y="1727956"/>
                  </a:lnTo>
                  <a:lnTo>
                    <a:pt x="59478" y="1692659"/>
                  </a:lnTo>
                  <a:lnTo>
                    <a:pt x="89959" y="1662179"/>
                  </a:lnTo>
                  <a:lnTo>
                    <a:pt x="125256" y="1637228"/>
                  </a:lnTo>
                  <a:lnTo>
                    <a:pt x="164655" y="1618522"/>
                  </a:lnTo>
                  <a:lnTo>
                    <a:pt x="207440" y="1606774"/>
                  </a:lnTo>
                  <a:lnTo>
                    <a:pt x="252899" y="1602699"/>
                  </a:lnTo>
                  <a:lnTo>
                    <a:pt x="302468" y="1607604"/>
                  </a:lnTo>
                  <a:lnTo>
                    <a:pt x="349680" y="1621950"/>
                  </a:lnTo>
                  <a:lnTo>
                    <a:pt x="393209" y="1645190"/>
                  </a:lnTo>
                  <a:lnTo>
                    <a:pt x="431727" y="1676772"/>
                  </a:lnTo>
                  <a:lnTo>
                    <a:pt x="463309" y="1715290"/>
                  </a:lnTo>
                  <a:lnTo>
                    <a:pt x="486549" y="1758819"/>
                  </a:lnTo>
                  <a:lnTo>
                    <a:pt x="500895" y="1806031"/>
                  </a:lnTo>
                  <a:lnTo>
                    <a:pt x="505799" y="1855599"/>
                  </a:lnTo>
                  <a:lnTo>
                    <a:pt x="501725" y="1901059"/>
                  </a:lnTo>
                  <a:lnTo>
                    <a:pt x="489977" y="1943844"/>
                  </a:lnTo>
                  <a:lnTo>
                    <a:pt x="471271" y="1983243"/>
                  </a:lnTo>
                  <a:lnTo>
                    <a:pt x="446321" y="2018540"/>
                  </a:lnTo>
                  <a:lnTo>
                    <a:pt x="415840" y="2049020"/>
                  </a:lnTo>
                  <a:lnTo>
                    <a:pt x="380543" y="2073971"/>
                  </a:lnTo>
                  <a:lnTo>
                    <a:pt x="341145" y="2092677"/>
                  </a:lnTo>
                  <a:lnTo>
                    <a:pt x="298359" y="2104425"/>
                  </a:lnTo>
                  <a:lnTo>
                    <a:pt x="252899" y="2108499"/>
                  </a:lnTo>
                  <a:lnTo>
                    <a:pt x="207440" y="2104425"/>
                  </a:lnTo>
                  <a:lnTo>
                    <a:pt x="164655" y="2092677"/>
                  </a:lnTo>
                  <a:lnTo>
                    <a:pt x="125256" y="2073971"/>
                  </a:lnTo>
                  <a:lnTo>
                    <a:pt x="89959" y="2049020"/>
                  </a:lnTo>
                  <a:lnTo>
                    <a:pt x="59478" y="2018540"/>
                  </a:lnTo>
                  <a:lnTo>
                    <a:pt x="34528" y="1983243"/>
                  </a:lnTo>
                  <a:lnTo>
                    <a:pt x="15822" y="1943844"/>
                  </a:lnTo>
                  <a:lnTo>
                    <a:pt x="4074" y="1901059"/>
                  </a:lnTo>
                  <a:lnTo>
                    <a:pt x="0" y="1855599"/>
                  </a:lnTo>
                  <a:close/>
                </a:path>
                <a:path w="4454525" h="2108835">
                  <a:moveTo>
                    <a:pt x="1299774" y="1855599"/>
                  </a:moveTo>
                  <a:lnTo>
                    <a:pt x="1303849" y="1810140"/>
                  </a:lnTo>
                  <a:lnTo>
                    <a:pt x="1315597" y="1767355"/>
                  </a:lnTo>
                  <a:lnTo>
                    <a:pt x="1334303" y="1727956"/>
                  </a:lnTo>
                  <a:lnTo>
                    <a:pt x="1359253" y="1692659"/>
                  </a:lnTo>
                  <a:lnTo>
                    <a:pt x="1389734" y="1662179"/>
                  </a:lnTo>
                  <a:lnTo>
                    <a:pt x="1425031" y="1637228"/>
                  </a:lnTo>
                  <a:lnTo>
                    <a:pt x="1464429" y="1618522"/>
                  </a:lnTo>
                  <a:lnTo>
                    <a:pt x="1507215" y="1606774"/>
                  </a:lnTo>
                  <a:lnTo>
                    <a:pt x="1552674" y="1602699"/>
                  </a:lnTo>
                  <a:lnTo>
                    <a:pt x="1602243" y="1607604"/>
                  </a:lnTo>
                  <a:lnTo>
                    <a:pt x="1649455" y="1621950"/>
                  </a:lnTo>
                  <a:lnTo>
                    <a:pt x="1692984" y="1645190"/>
                  </a:lnTo>
                  <a:lnTo>
                    <a:pt x="1731502" y="1676772"/>
                  </a:lnTo>
                  <a:lnTo>
                    <a:pt x="1763084" y="1715290"/>
                  </a:lnTo>
                  <a:lnTo>
                    <a:pt x="1786324" y="1758819"/>
                  </a:lnTo>
                  <a:lnTo>
                    <a:pt x="1800670" y="1806031"/>
                  </a:lnTo>
                  <a:lnTo>
                    <a:pt x="1805574" y="1855599"/>
                  </a:lnTo>
                  <a:lnTo>
                    <a:pt x="1801500" y="1901059"/>
                  </a:lnTo>
                  <a:lnTo>
                    <a:pt x="1789752" y="1943844"/>
                  </a:lnTo>
                  <a:lnTo>
                    <a:pt x="1771046" y="1983243"/>
                  </a:lnTo>
                  <a:lnTo>
                    <a:pt x="1746096" y="2018540"/>
                  </a:lnTo>
                  <a:lnTo>
                    <a:pt x="1715615" y="2049020"/>
                  </a:lnTo>
                  <a:lnTo>
                    <a:pt x="1680318" y="2073971"/>
                  </a:lnTo>
                  <a:lnTo>
                    <a:pt x="1640920" y="2092677"/>
                  </a:lnTo>
                  <a:lnTo>
                    <a:pt x="1598134" y="2104425"/>
                  </a:lnTo>
                  <a:lnTo>
                    <a:pt x="1552674" y="2108499"/>
                  </a:lnTo>
                  <a:lnTo>
                    <a:pt x="1507215" y="2104425"/>
                  </a:lnTo>
                  <a:lnTo>
                    <a:pt x="1464429" y="2092677"/>
                  </a:lnTo>
                  <a:lnTo>
                    <a:pt x="1425031" y="2073971"/>
                  </a:lnTo>
                  <a:lnTo>
                    <a:pt x="1389734" y="2049020"/>
                  </a:lnTo>
                  <a:lnTo>
                    <a:pt x="1359253" y="2018540"/>
                  </a:lnTo>
                  <a:lnTo>
                    <a:pt x="1334303" y="1983243"/>
                  </a:lnTo>
                  <a:lnTo>
                    <a:pt x="1315597" y="1943844"/>
                  </a:lnTo>
                  <a:lnTo>
                    <a:pt x="1303849" y="1901059"/>
                  </a:lnTo>
                  <a:lnTo>
                    <a:pt x="1299774" y="1855599"/>
                  </a:lnTo>
                  <a:close/>
                </a:path>
                <a:path w="4454525" h="2108835">
                  <a:moveTo>
                    <a:pt x="2624212" y="1855599"/>
                  </a:moveTo>
                  <a:lnTo>
                    <a:pt x="2628287" y="1810140"/>
                  </a:lnTo>
                  <a:lnTo>
                    <a:pt x="2640034" y="1767355"/>
                  </a:lnTo>
                  <a:lnTo>
                    <a:pt x="2658740" y="1727956"/>
                  </a:lnTo>
                  <a:lnTo>
                    <a:pt x="2683691" y="1692659"/>
                  </a:lnTo>
                  <a:lnTo>
                    <a:pt x="2714172" y="1662179"/>
                  </a:lnTo>
                  <a:lnTo>
                    <a:pt x="2749469" y="1637228"/>
                  </a:lnTo>
                  <a:lnTo>
                    <a:pt x="2788867" y="1618522"/>
                  </a:lnTo>
                  <a:lnTo>
                    <a:pt x="2831653" y="1606774"/>
                  </a:lnTo>
                  <a:lnTo>
                    <a:pt x="2877112" y="1602699"/>
                  </a:lnTo>
                  <a:lnTo>
                    <a:pt x="2926681" y="1607604"/>
                  </a:lnTo>
                  <a:lnTo>
                    <a:pt x="2973893" y="1621950"/>
                  </a:lnTo>
                  <a:lnTo>
                    <a:pt x="3017421" y="1645190"/>
                  </a:lnTo>
                  <a:lnTo>
                    <a:pt x="3055939" y="1676772"/>
                  </a:lnTo>
                  <a:lnTo>
                    <a:pt x="3087522" y="1715290"/>
                  </a:lnTo>
                  <a:lnTo>
                    <a:pt x="3110761" y="1758819"/>
                  </a:lnTo>
                  <a:lnTo>
                    <a:pt x="3125108" y="1806031"/>
                  </a:lnTo>
                  <a:lnTo>
                    <a:pt x="3130012" y="1855599"/>
                  </a:lnTo>
                  <a:lnTo>
                    <a:pt x="3125937" y="1901059"/>
                  </a:lnTo>
                  <a:lnTo>
                    <a:pt x="3114190" y="1943844"/>
                  </a:lnTo>
                  <a:lnTo>
                    <a:pt x="3095484" y="1983243"/>
                  </a:lnTo>
                  <a:lnTo>
                    <a:pt x="3070533" y="2018540"/>
                  </a:lnTo>
                  <a:lnTo>
                    <a:pt x="3040052" y="2049020"/>
                  </a:lnTo>
                  <a:lnTo>
                    <a:pt x="3004755" y="2073971"/>
                  </a:lnTo>
                  <a:lnTo>
                    <a:pt x="2965357" y="2092677"/>
                  </a:lnTo>
                  <a:lnTo>
                    <a:pt x="2922571" y="2104425"/>
                  </a:lnTo>
                  <a:lnTo>
                    <a:pt x="2877112" y="2108499"/>
                  </a:lnTo>
                  <a:lnTo>
                    <a:pt x="2831653" y="2104425"/>
                  </a:lnTo>
                  <a:lnTo>
                    <a:pt x="2788867" y="2092677"/>
                  </a:lnTo>
                  <a:lnTo>
                    <a:pt x="2749469" y="2073971"/>
                  </a:lnTo>
                  <a:lnTo>
                    <a:pt x="2714172" y="2049020"/>
                  </a:lnTo>
                  <a:lnTo>
                    <a:pt x="2683691" y="2018540"/>
                  </a:lnTo>
                  <a:lnTo>
                    <a:pt x="2658740" y="1983243"/>
                  </a:lnTo>
                  <a:lnTo>
                    <a:pt x="2640034" y="1943844"/>
                  </a:lnTo>
                  <a:lnTo>
                    <a:pt x="2628287" y="1901059"/>
                  </a:lnTo>
                  <a:lnTo>
                    <a:pt x="2624212" y="1855599"/>
                  </a:lnTo>
                  <a:close/>
                </a:path>
                <a:path w="4454525" h="2108835">
                  <a:moveTo>
                    <a:pt x="3948649" y="1855599"/>
                  </a:moveTo>
                  <a:lnTo>
                    <a:pt x="3952724" y="1810140"/>
                  </a:lnTo>
                  <a:lnTo>
                    <a:pt x="3964472" y="1767355"/>
                  </a:lnTo>
                  <a:lnTo>
                    <a:pt x="3983178" y="1727956"/>
                  </a:lnTo>
                  <a:lnTo>
                    <a:pt x="4008128" y="1692659"/>
                  </a:lnTo>
                  <a:lnTo>
                    <a:pt x="4038609" y="1662179"/>
                  </a:lnTo>
                  <a:lnTo>
                    <a:pt x="4073906" y="1637228"/>
                  </a:lnTo>
                  <a:lnTo>
                    <a:pt x="4113305" y="1618522"/>
                  </a:lnTo>
                  <a:lnTo>
                    <a:pt x="4156090" y="1606774"/>
                  </a:lnTo>
                  <a:lnTo>
                    <a:pt x="4201549" y="1602699"/>
                  </a:lnTo>
                  <a:lnTo>
                    <a:pt x="4251118" y="1607604"/>
                  </a:lnTo>
                  <a:lnTo>
                    <a:pt x="4298330" y="1621950"/>
                  </a:lnTo>
                  <a:lnTo>
                    <a:pt x="4341859" y="1645190"/>
                  </a:lnTo>
                  <a:lnTo>
                    <a:pt x="4380377" y="1676772"/>
                  </a:lnTo>
                  <a:lnTo>
                    <a:pt x="4411959" y="1715290"/>
                  </a:lnTo>
                  <a:lnTo>
                    <a:pt x="4435199" y="1758819"/>
                  </a:lnTo>
                  <a:lnTo>
                    <a:pt x="4449545" y="1806031"/>
                  </a:lnTo>
                  <a:lnTo>
                    <a:pt x="4454449" y="1855599"/>
                  </a:lnTo>
                  <a:lnTo>
                    <a:pt x="4450375" y="1901059"/>
                  </a:lnTo>
                  <a:lnTo>
                    <a:pt x="4438627" y="1943844"/>
                  </a:lnTo>
                  <a:lnTo>
                    <a:pt x="4419921" y="1983243"/>
                  </a:lnTo>
                  <a:lnTo>
                    <a:pt x="4394970" y="2018540"/>
                  </a:lnTo>
                  <a:lnTo>
                    <a:pt x="4364490" y="2049020"/>
                  </a:lnTo>
                  <a:lnTo>
                    <a:pt x="4329193" y="2073971"/>
                  </a:lnTo>
                  <a:lnTo>
                    <a:pt x="4289794" y="2092677"/>
                  </a:lnTo>
                  <a:lnTo>
                    <a:pt x="4247008" y="2104425"/>
                  </a:lnTo>
                  <a:lnTo>
                    <a:pt x="4201549" y="2108499"/>
                  </a:lnTo>
                  <a:lnTo>
                    <a:pt x="4156090" y="2104425"/>
                  </a:lnTo>
                  <a:lnTo>
                    <a:pt x="4113305" y="2092677"/>
                  </a:lnTo>
                  <a:lnTo>
                    <a:pt x="4073906" y="2073971"/>
                  </a:lnTo>
                  <a:lnTo>
                    <a:pt x="4038609" y="2049020"/>
                  </a:lnTo>
                  <a:lnTo>
                    <a:pt x="4008128" y="2018540"/>
                  </a:lnTo>
                  <a:lnTo>
                    <a:pt x="3983178" y="1983243"/>
                  </a:lnTo>
                  <a:lnTo>
                    <a:pt x="3964472" y="1943844"/>
                  </a:lnTo>
                  <a:lnTo>
                    <a:pt x="3952724" y="1901059"/>
                  </a:lnTo>
                  <a:lnTo>
                    <a:pt x="3948649" y="1855599"/>
                  </a:lnTo>
                  <a:close/>
                </a:path>
              </a:pathLst>
            </a:custGeom>
            <a:ln w="28574">
              <a:solidFill>
                <a:srgbClr val="D83729"/>
              </a:solidFill>
            </a:ln>
          </p:spPr>
          <p:txBody>
            <a:bodyPr wrap="square" lIns="0" tIns="0" rIns="0" bIns="0" rtlCol="0"/>
            <a:lstStyle/>
            <a:p>
              <a:endParaRPr/>
            </a:p>
          </p:txBody>
        </p:sp>
      </p:grpSp>
    </p:spTree>
    <p:extLst>
      <p:ext uri="{BB962C8B-B14F-4D97-AF65-F5344CB8AC3E}">
        <p14:creationId xmlns:p14="http://schemas.microsoft.com/office/powerpoint/2010/main" val="2293722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6B27E-7894-276C-DCE5-184AC3AFE02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BB70DD-14D7-2D50-96C3-FFCFECDDF7C7}"/>
              </a:ext>
            </a:extLst>
          </p:cNvPr>
          <p:cNvSpPr>
            <a:spLocks noGrp="1"/>
          </p:cNvSpPr>
          <p:nvPr>
            <p:ph type="title"/>
          </p:nvPr>
        </p:nvSpPr>
        <p:spPr/>
        <p:txBody>
          <a:bodyPr/>
          <a:lstStyle/>
          <a:p>
            <a:r>
              <a:rPr lang="en-GB" dirty="0"/>
              <a:t>Scrum of scrum</a:t>
            </a:r>
          </a:p>
        </p:txBody>
      </p:sp>
      <p:sp>
        <p:nvSpPr>
          <p:cNvPr id="3" name="Segnaposto contenuto 2">
            <a:extLst>
              <a:ext uri="{FF2B5EF4-FFF2-40B4-BE49-F238E27FC236}">
                <a16:creationId xmlns:a16="http://schemas.microsoft.com/office/drawing/2014/main" id="{EFF9287B-9979-4D35-D9DA-6836D3811DE9}"/>
              </a:ext>
            </a:extLst>
          </p:cNvPr>
          <p:cNvSpPr>
            <a:spLocks noGrp="1"/>
          </p:cNvSpPr>
          <p:nvPr>
            <p:ph idx="1"/>
          </p:nvPr>
        </p:nvSpPr>
        <p:spPr>
          <a:xfrm>
            <a:off x="7358641" y="2635478"/>
            <a:ext cx="3689860" cy="1560507"/>
          </a:xfrm>
        </p:spPr>
        <p:txBody>
          <a:bodyPr>
            <a:normAutofit/>
          </a:bodyPr>
          <a:lstStyle/>
          <a:p>
            <a:pPr marL="0" indent="0">
              <a:buNone/>
            </a:pPr>
            <a:r>
              <a:rPr lang="en-GB" dirty="0"/>
              <a:t>2. 'Product scrum' (all MS of product 'D')</a:t>
            </a:r>
          </a:p>
          <a:p>
            <a:pPr marL="0" indent="0">
              <a:buNone/>
            </a:pPr>
            <a:endParaRPr lang="en-GB" dirty="0"/>
          </a:p>
          <a:p>
            <a:pPr marL="0" indent="0">
              <a:buNone/>
            </a:pPr>
            <a:endParaRPr lang="en-GB" dirty="0"/>
          </a:p>
        </p:txBody>
      </p:sp>
      <p:grpSp>
        <p:nvGrpSpPr>
          <p:cNvPr id="7" name="object 3">
            <a:extLst>
              <a:ext uri="{FF2B5EF4-FFF2-40B4-BE49-F238E27FC236}">
                <a16:creationId xmlns:a16="http://schemas.microsoft.com/office/drawing/2014/main" id="{FD3255E3-A5CA-63D6-9A26-10E4D4112D45}"/>
              </a:ext>
            </a:extLst>
          </p:cNvPr>
          <p:cNvGrpSpPr/>
          <p:nvPr/>
        </p:nvGrpSpPr>
        <p:grpSpPr>
          <a:xfrm>
            <a:off x="1288778" y="2319318"/>
            <a:ext cx="5504180" cy="3274695"/>
            <a:chOff x="365833" y="1430555"/>
            <a:chExt cx="5504180" cy="3274695"/>
          </a:xfrm>
        </p:grpSpPr>
        <p:pic>
          <p:nvPicPr>
            <p:cNvPr id="8" name="object 4">
              <a:extLst>
                <a:ext uri="{FF2B5EF4-FFF2-40B4-BE49-F238E27FC236}">
                  <a16:creationId xmlns:a16="http://schemas.microsoft.com/office/drawing/2014/main" id="{C9864864-7C1C-1204-3D04-BF7F6CFC0B37}"/>
                </a:ext>
              </a:extLst>
            </p:cNvPr>
            <p:cNvPicPr/>
            <p:nvPr/>
          </p:nvPicPr>
          <p:blipFill>
            <a:blip r:embed="rId2" cstate="print"/>
            <a:stretch>
              <a:fillRect/>
            </a:stretch>
          </p:blipFill>
          <p:spPr>
            <a:xfrm>
              <a:off x="365833" y="1430555"/>
              <a:ext cx="5503992" cy="3274366"/>
            </a:xfrm>
            <a:prstGeom prst="rect">
              <a:avLst/>
            </a:prstGeom>
          </p:spPr>
        </p:pic>
        <p:sp>
          <p:nvSpPr>
            <p:cNvPr id="9" name="object 5">
              <a:extLst>
                <a:ext uri="{FF2B5EF4-FFF2-40B4-BE49-F238E27FC236}">
                  <a16:creationId xmlns:a16="http://schemas.microsoft.com/office/drawing/2014/main" id="{0303536E-7776-9382-E454-EB761C26C505}"/>
                </a:ext>
              </a:extLst>
            </p:cNvPr>
            <p:cNvSpPr/>
            <p:nvPr/>
          </p:nvSpPr>
          <p:spPr>
            <a:xfrm>
              <a:off x="592724" y="3564400"/>
              <a:ext cx="4454525" cy="506095"/>
            </a:xfrm>
            <a:custGeom>
              <a:avLst/>
              <a:gdLst/>
              <a:ahLst/>
              <a:cxnLst/>
              <a:rect l="l" t="t" r="r" b="b"/>
              <a:pathLst>
                <a:path w="4454525" h="506095">
                  <a:moveTo>
                    <a:pt x="0" y="252899"/>
                  </a:moveTo>
                  <a:lnTo>
                    <a:pt x="4074" y="207440"/>
                  </a:lnTo>
                  <a:lnTo>
                    <a:pt x="15822" y="164655"/>
                  </a:lnTo>
                  <a:lnTo>
                    <a:pt x="34528" y="125256"/>
                  </a:lnTo>
                  <a:lnTo>
                    <a:pt x="59478" y="89959"/>
                  </a:lnTo>
                  <a:lnTo>
                    <a:pt x="89959" y="59479"/>
                  </a:lnTo>
                  <a:lnTo>
                    <a:pt x="125256" y="34528"/>
                  </a:lnTo>
                  <a:lnTo>
                    <a:pt x="164655" y="15822"/>
                  </a:lnTo>
                  <a:lnTo>
                    <a:pt x="207440" y="4074"/>
                  </a:lnTo>
                  <a:lnTo>
                    <a:pt x="252899" y="0"/>
                  </a:lnTo>
                  <a:lnTo>
                    <a:pt x="302468" y="4904"/>
                  </a:lnTo>
                  <a:lnTo>
                    <a:pt x="349680" y="19250"/>
                  </a:lnTo>
                  <a:lnTo>
                    <a:pt x="393209" y="42490"/>
                  </a:lnTo>
                  <a:lnTo>
                    <a:pt x="431727" y="74072"/>
                  </a:lnTo>
                  <a:lnTo>
                    <a:pt x="463309" y="112590"/>
                  </a:lnTo>
                  <a:lnTo>
                    <a:pt x="486549" y="156119"/>
                  </a:lnTo>
                  <a:lnTo>
                    <a:pt x="500895" y="203331"/>
                  </a:lnTo>
                  <a:lnTo>
                    <a:pt x="505799" y="252899"/>
                  </a:lnTo>
                  <a:lnTo>
                    <a:pt x="501725" y="298359"/>
                  </a:lnTo>
                  <a:lnTo>
                    <a:pt x="489977" y="341144"/>
                  </a:lnTo>
                  <a:lnTo>
                    <a:pt x="471271" y="380543"/>
                  </a:lnTo>
                  <a:lnTo>
                    <a:pt x="446321" y="415840"/>
                  </a:lnTo>
                  <a:lnTo>
                    <a:pt x="415840" y="446320"/>
                  </a:lnTo>
                  <a:lnTo>
                    <a:pt x="380543" y="471271"/>
                  </a:lnTo>
                  <a:lnTo>
                    <a:pt x="341145" y="489977"/>
                  </a:lnTo>
                  <a:lnTo>
                    <a:pt x="298359" y="501725"/>
                  </a:lnTo>
                  <a:lnTo>
                    <a:pt x="252899" y="505799"/>
                  </a:lnTo>
                  <a:lnTo>
                    <a:pt x="207440" y="501725"/>
                  </a:lnTo>
                  <a:lnTo>
                    <a:pt x="164655" y="489977"/>
                  </a:lnTo>
                  <a:lnTo>
                    <a:pt x="125256" y="471271"/>
                  </a:lnTo>
                  <a:lnTo>
                    <a:pt x="89959" y="446320"/>
                  </a:lnTo>
                  <a:lnTo>
                    <a:pt x="59478" y="415840"/>
                  </a:lnTo>
                  <a:lnTo>
                    <a:pt x="34528" y="380543"/>
                  </a:lnTo>
                  <a:lnTo>
                    <a:pt x="15822" y="341144"/>
                  </a:lnTo>
                  <a:lnTo>
                    <a:pt x="4074" y="298359"/>
                  </a:lnTo>
                  <a:lnTo>
                    <a:pt x="0" y="252899"/>
                  </a:lnTo>
                  <a:close/>
                </a:path>
                <a:path w="4454525" h="506095">
                  <a:moveTo>
                    <a:pt x="1299774" y="252899"/>
                  </a:moveTo>
                  <a:lnTo>
                    <a:pt x="1303849" y="207440"/>
                  </a:lnTo>
                  <a:lnTo>
                    <a:pt x="1315597" y="164655"/>
                  </a:lnTo>
                  <a:lnTo>
                    <a:pt x="1334303" y="125256"/>
                  </a:lnTo>
                  <a:lnTo>
                    <a:pt x="1359253" y="89959"/>
                  </a:lnTo>
                  <a:lnTo>
                    <a:pt x="1389734" y="59479"/>
                  </a:lnTo>
                  <a:lnTo>
                    <a:pt x="1425031" y="34528"/>
                  </a:lnTo>
                  <a:lnTo>
                    <a:pt x="1464429" y="15822"/>
                  </a:lnTo>
                  <a:lnTo>
                    <a:pt x="1507215" y="4074"/>
                  </a:lnTo>
                  <a:lnTo>
                    <a:pt x="1552674" y="0"/>
                  </a:lnTo>
                  <a:lnTo>
                    <a:pt x="1602243" y="4904"/>
                  </a:lnTo>
                  <a:lnTo>
                    <a:pt x="1649455" y="19250"/>
                  </a:lnTo>
                  <a:lnTo>
                    <a:pt x="1692984" y="42490"/>
                  </a:lnTo>
                  <a:lnTo>
                    <a:pt x="1731502" y="74072"/>
                  </a:lnTo>
                  <a:lnTo>
                    <a:pt x="1763084" y="112590"/>
                  </a:lnTo>
                  <a:lnTo>
                    <a:pt x="1786324" y="156119"/>
                  </a:lnTo>
                  <a:lnTo>
                    <a:pt x="1800670" y="203331"/>
                  </a:lnTo>
                  <a:lnTo>
                    <a:pt x="1805574" y="252899"/>
                  </a:lnTo>
                  <a:lnTo>
                    <a:pt x="1801500" y="298359"/>
                  </a:lnTo>
                  <a:lnTo>
                    <a:pt x="1789752" y="341144"/>
                  </a:lnTo>
                  <a:lnTo>
                    <a:pt x="1771046" y="380543"/>
                  </a:lnTo>
                  <a:lnTo>
                    <a:pt x="1746096" y="415840"/>
                  </a:lnTo>
                  <a:lnTo>
                    <a:pt x="1715615" y="446320"/>
                  </a:lnTo>
                  <a:lnTo>
                    <a:pt x="1680318" y="471271"/>
                  </a:lnTo>
                  <a:lnTo>
                    <a:pt x="1640920" y="489977"/>
                  </a:lnTo>
                  <a:lnTo>
                    <a:pt x="1598134" y="501725"/>
                  </a:lnTo>
                  <a:lnTo>
                    <a:pt x="1552674" y="505799"/>
                  </a:lnTo>
                  <a:lnTo>
                    <a:pt x="1507215" y="501725"/>
                  </a:lnTo>
                  <a:lnTo>
                    <a:pt x="1464429" y="489977"/>
                  </a:lnTo>
                  <a:lnTo>
                    <a:pt x="1425031" y="471271"/>
                  </a:lnTo>
                  <a:lnTo>
                    <a:pt x="1389734" y="446320"/>
                  </a:lnTo>
                  <a:lnTo>
                    <a:pt x="1359253" y="415840"/>
                  </a:lnTo>
                  <a:lnTo>
                    <a:pt x="1334303" y="380543"/>
                  </a:lnTo>
                  <a:lnTo>
                    <a:pt x="1315597" y="341144"/>
                  </a:lnTo>
                  <a:lnTo>
                    <a:pt x="1303849" y="298359"/>
                  </a:lnTo>
                  <a:lnTo>
                    <a:pt x="1299774" y="252899"/>
                  </a:lnTo>
                  <a:close/>
                </a:path>
                <a:path w="4454525" h="506095">
                  <a:moveTo>
                    <a:pt x="2624212" y="252899"/>
                  </a:moveTo>
                  <a:lnTo>
                    <a:pt x="2628287" y="207440"/>
                  </a:lnTo>
                  <a:lnTo>
                    <a:pt x="2640034" y="164655"/>
                  </a:lnTo>
                  <a:lnTo>
                    <a:pt x="2658740" y="125256"/>
                  </a:lnTo>
                  <a:lnTo>
                    <a:pt x="2683691" y="89959"/>
                  </a:lnTo>
                  <a:lnTo>
                    <a:pt x="2714172" y="59479"/>
                  </a:lnTo>
                  <a:lnTo>
                    <a:pt x="2749469" y="34528"/>
                  </a:lnTo>
                  <a:lnTo>
                    <a:pt x="2788867" y="15822"/>
                  </a:lnTo>
                  <a:lnTo>
                    <a:pt x="2831653" y="4074"/>
                  </a:lnTo>
                  <a:lnTo>
                    <a:pt x="2877112" y="0"/>
                  </a:lnTo>
                  <a:lnTo>
                    <a:pt x="2926681" y="4904"/>
                  </a:lnTo>
                  <a:lnTo>
                    <a:pt x="2973893" y="19250"/>
                  </a:lnTo>
                  <a:lnTo>
                    <a:pt x="3017421" y="42490"/>
                  </a:lnTo>
                  <a:lnTo>
                    <a:pt x="3055939" y="74072"/>
                  </a:lnTo>
                  <a:lnTo>
                    <a:pt x="3087522" y="112590"/>
                  </a:lnTo>
                  <a:lnTo>
                    <a:pt x="3110761" y="156119"/>
                  </a:lnTo>
                  <a:lnTo>
                    <a:pt x="3125108" y="203331"/>
                  </a:lnTo>
                  <a:lnTo>
                    <a:pt x="3130012" y="252899"/>
                  </a:lnTo>
                  <a:lnTo>
                    <a:pt x="3125937" y="298359"/>
                  </a:lnTo>
                  <a:lnTo>
                    <a:pt x="3114190" y="341144"/>
                  </a:lnTo>
                  <a:lnTo>
                    <a:pt x="3095484" y="380543"/>
                  </a:lnTo>
                  <a:lnTo>
                    <a:pt x="3070533" y="415840"/>
                  </a:lnTo>
                  <a:lnTo>
                    <a:pt x="3040052" y="446320"/>
                  </a:lnTo>
                  <a:lnTo>
                    <a:pt x="3004755" y="471271"/>
                  </a:lnTo>
                  <a:lnTo>
                    <a:pt x="2965357" y="489977"/>
                  </a:lnTo>
                  <a:lnTo>
                    <a:pt x="2922571" y="501725"/>
                  </a:lnTo>
                  <a:lnTo>
                    <a:pt x="2877112" y="505799"/>
                  </a:lnTo>
                  <a:lnTo>
                    <a:pt x="2831653" y="501725"/>
                  </a:lnTo>
                  <a:lnTo>
                    <a:pt x="2788867" y="489977"/>
                  </a:lnTo>
                  <a:lnTo>
                    <a:pt x="2749469" y="471271"/>
                  </a:lnTo>
                  <a:lnTo>
                    <a:pt x="2714172" y="446320"/>
                  </a:lnTo>
                  <a:lnTo>
                    <a:pt x="2683691" y="415840"/>
                  </a:lnTo>
                  <a:lnTo>
                    <a:pt x="2658740" y="380543"/>
                  </a:lnTo>
                  <a:lnTo>
                    <a:pt x="2640034" y="341144"/>
                  </a:lnTo>
                  <a:lnTo>
                    <a:pt x="2628287" y="298359"/>
                  </a:lnTo>
                  <a:lnTo>
                    <a:pt x="2624212" y="252899"/>
                  </a:lnTo>
                  <a:close/>
                </a:path>
                <a:path w="4454525" h="506095">
                  <a:moveTo>
                    <a:pt x="3948649" y="252899"/>
                  </a:moveTo>
                  <a:lnTo>
                    <a:pt x="3952724" y="207440"/>
                  </a:lnTo>
                  <a:lnTo>
                    <a:pt x="3964472" y="164655"/>
                  </a:lnTo>
                  <a:lnTo>
                    <a:pt x="3983178" y="125256"/>
                  </a:lnTo>
                  <a:lnTo>
                    <a:pt x="4008128" y="89959"/>
                  </a:lnTo>
                  <a:lnTo>
                    <a:pt x="4038609" y="59479"/>
                  </a:lnTo>
                  <a:lnTo>
                    <a:pt x="4073906" y="34528"/>
                  </a:lnTo>
                  <a:lnTo>
                    <a:pt x="4113305" y="15822"/>
                  </a:lnTo>
                  <a:lnTo>
                    <a:pt x="4156090" y="4074"/>
                  </a:lnTo>
                  <a:lnTo>
                    <a:pt x="4201549" y="0"/>
                  </a:lnTo>
                  <a:lnTo>
                    <a:pt x="4251118" y="4904"/>
                  </a:lnTo>
                  <a:lnTo>
                    <a:pt x="4298330" y="19250"/>
                  </a:lnTo>
                  <a:lnTo>
                    <a:pt x="4341859" y="42490"/>
                  </a:lnTo>
                  <a:lnTo>
                    <a:pt x="4380377" y="74072"/>
                  </a:lnTo>
                  <a:lnTo>
                    <a:pt x="4411959" y="112590"/>
                  </a:lnTo>
                  <a:lnTo>
                    <a:pt x="4435199" y="156119"/>
                  </a:lnTo>
                  <a:lnTo>
                    <a:pt x="4449545" y="203331"/>
                  </a:lnTo>
                  <a:lnTo>
                    <a:pt x="4454449" y="252899"/>
                  </a:lnTo>
                  <a:lnTo>
                    <a:pt x="4450375" y="298359"/>
                  </a:lnTo>
                  <a:lnTo>
                    <a:pt x="4438627" y="341144"/>
                  </a:lnTo>
                  <a:lnTo>
                    <a:pt x="4419921" y="380543"/>
                  </a:lnTo>
                  <a:lnTo>
                    <a:pt x="4394970" y="415840"/>
                  </a:lnTo>
                  <a:lnTo>
                    <a:pt x="4364490" y="446320"/>
                  </a:lnTo>
                  <a:lnTo>
                    <a:pt x="4329193" y="471271"/>
                  </a:lnTo>
                  <a:lnTo>
                    <a:pt x="4289794" y="489977"/>
                  </a:lnTo>
                  <a:lnTo>
                    <a:pt x="4247008" y="501725"/>
                  </a:lnTo>
                  <a:lnTo>
                    <a:pt x="4201549" y="505799"/>
                  </a:lnTo>
                  <a:lnTo>
                    <a:pt x="4156090" y="501725"/>
                  </a:lnTo>
                  <a:lnTo>
                    <a:pt x="4113305" y="489977"/>
                  </a:lnTo>
                  <a:lnTo>
                    <a:pt x="4073906" y="471271"/>
                  </a:lnTo>
                  <a:lnTo>
                    <a:pt x="4038609" y="446320"/>
                  </a:lnTo>
                  <a:lnTo>
                    <a:pt x="4008128" y="415840"/>
                  </a:lnTo>
                  <a:lnTo>
                    <a:pt x="3983178" y="380543"/>
                  </a:lnTo>
                  <a:lnTo>
                    <a:pt x="3964472" y="341144"/>
                  </a:lnTo>
                  <a:lnTo>
                    <a:pt x="3952724" y="298359"/>
                  </a:lnTo>
                  <a:lnTo>
                    <a:pt x="3948649" y="252899"/>
                  </a:lnTo>
                  <a:close/>
                </a:path>
              </a:pathLst>
            </a:custGeom>
            <a:ln w="28574">
              <a:solidFill>
                <a:srgbClr val="D83729"/>
              </a:solidFill>
            </a:ln>
          </p:spPr>
          <p:txBody>
            <a:bodyPr wrap="square" lIns="0" tIns="0" rIns="0" bIns="0" rtlCol="0"/>
            <a:lstStyle/>
            <a:p>
              <a:endParaRPr/>
            </a:p>
          </p:txBody>
        </p:sp>
      </p:grpSp>
    </p:spTree>
    <p:extLst>
      <p:ext uri="{BB962C8B-B14F-4D97-AF65-F5344CB8AC3E}">
        <p14:creationId xmlns:p14="http://schemas.microsoft.com/office/powerpoint/2010/main" val="867763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B1752-6CFB-E6A3-21CD-E5FA5811B95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680F041-803A-8152-5EB2-D5D866CFCD0B}"/>
              </a:ext>
            </a:extLst>
          </p:cNvPr>
          <p:cNvSpPr>
            <a:spLocks noGrp="1"/>
          </p:cNvSpPr>
          <p:nvPr>
            <p:ph type="title"/>
          </p:nvPr>
        </p:nvSpPr>
        <p:spPr/>
        <p:txBody>
          <a:bodyPr/>
          <a:lstStyle/>
          <a:p>
            <a:r>
              <a:rPr lang="en-GB" dirty="0"/>
              <a:t>Velocity: the key metric</a:t>
            </a:r>
          </a:p>
        </p:txBody>
      </p:sp>
      <p:sp>
        <p:nvSpPr>
          <p:cNvPr id="8" name="object 5">
            <a:extLst>
              <a:ext uri="{FF2B5EF4-FFF2-40B4-BE49-F238E27FC236}">
                <a16:creationId xmlns:a16="http://schemas.microsoft.com/office/drawing/2014/main" id="{45154134-3FED-EA29-3540-36CD77930C0B}"/>
              </a:ext>
            </a:extLst>
          </p:cNvPr>
          <p:cNvSpPr/>
          <p:nvPr/>
        </p:nvSpPr>
        <p:spPr>
          <a:xfrm>
            <a:off x="2965025" y="3404299"/>
            <a:ext cx="1301115" cy="1397635"/>
          </a:xfrm>
          <a:custGeom>
            <a:avLst/>
            <a:gdLst/>
            <a:ahLst/>
            <a:cxnLst/>
            <a:rect l="l" t="t" r="r" b="b"/>
            <a:pathLst>
              <a:path w="1301114" h="1397635">
                <a:moveTo>
                  <a:pt x="1300799" y="1397399"/>
                </a:moveTo>
                <a:lnTo>
                  <a:pt x="0" y="1397399"/>
                </a:lnTo>
                <a:lnTo>
                  <a:pt x="0" y="0"/>
                </a:lnTo>
                <a:lnTo>
                  <a:pt x="1300799" y="0"/>
                </a:lnTo>
                <a:lnTo>
                  <a:pt x="1300799" y="1397399"/>
                </a:lnTo>
                <a:close/>
              </a:path>
            </a:pathLst>
          </a:custGeom>
          <a:solidFill>
            <a:srgbClr val="FFFFFF"/>
          </a:solidFill>
        </p:spPr>
        <p:txBody>
          <a:bodyPr wrap="square" lIns="0" tIns="0" rIns="0" bIns="0" rtlCol="0"/>
          <a:lstStyle/>
          <a:p>
            <a:endParaRPr/>
          </a:p>
        </p:txBody>
      </p:sp>
      <p:pic>
        <p:nvPicPr>
          <p:cNvPr id="9" name="object 4">
            <a:extLst>
              <a:ext uri="{FF2B5EF4-FFF2-40B4-BE49-F238E27FC236}">
                <a16:creationId xmlns:a16="http://schemas.microsoft.com/office/drawing/2014/main" id="{CD6E27EB-F6B9-1CB1-9020-284B9C4B0433}"/>
              </a:ext>
            </a:extLst>
          </p:cNvPr>
          <p:cNvPicPr/>
          <p:nvPr/>
        </p:nvPicPr>
        <p:blipFill>
          <a:blip r:embed="rId2" cstate="print"/>
          <a:stretch>
            <a:fillRect/>
          </a:stretch>
        </p:blipFill>
        <p:spPr>
          <a:xfrm>
            <a:off x="2751567" y="1899868"/>
            <a:ext cx="6688865" cy="4278741"/>
          </a:xfrm>
          <a:prstGeom prst="rect">
            <a:avLst/>
          </a:prstGeom>
        </p:spPr>
      </p:pic>
    </p:spTree>
    <p:extLst>
      <p:ext uri="{BB962C8B-B14F-4D97-AF65-F5344CB8AC3E}">
        <p14:creationId xmlns:p14="http://schemas.microsoft.com/office/powerpoint/2010/main" val="112973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A349E-FE79-C27A-294E-A67F9A9432A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D14CFB2-9800-92F5-10F4-1A3856C0B316}"/>
              </a:ext>
            </a:extLst>
          </p:cNvPr>
          <p:cNvSpPr>
            <a:spLocks noGrp="1"/>
          </p:cNvSpPr>
          <p:nvPr>
            <p:ph type="title"/>
          </p:nvPr>
        </p:nvSpPr>
        <p:spPr/>
        <p:txBody>
          <a:bodyPr/>
          <a:lstStyle/>
          <a:p>
            <a:r>
              <a:rPr lang="en-GB" dirty="0"/>
              <a:t>Scrum of scrum</a:t>
            </a:r>
          </a:p>
        </p:txBody>
      </p:sp>
      <p:sp>
        <p:nvSpPr>
          <p:cNvPr id="3" name="Segnaposto contenuto 2">
            <a:extLst>
              <a:ext uri="{FF2B5EF4-FFF2-40B4-BE49-F238E27FC236}">
                <a16:creationId xmlns:a16="http://schemas.microsoft.com/office/drawing/2014/main" id="{4FAC8001-C217-D93D-D218-5FD0A013A06F}"/>
              </a:ext>
            </a:extLst>
          </p:cNvPr>
          <p:cNvSpPr>
            <a:spLocks noGrp="1"/>
          </p:cNvSpPr>
          <p:nvPr>
            <p:ph idx="1"/>
          </p:nvPr>
        </p:nvSpPr>
        <p:spPr/>
        <p:txBody>
          <a:bodyPr>
            <a:normAutofit/>
          </a:bodyPr>
          <a:lstStyle/>
          <a:p>
            <a:pPr marL="0" indent="0">
              <a:buNone/>
            </a:pPr>
            <a:r>
              <a:rPr lang="en-GB" dirty="0"/>
              <a:t>Product/project scrum: 30-minute meeting, once a week where:</a:t>
            </a:r>
          </a:p>
          <a:p>
            <a:pPr marL="514350" indent="-514350">
              <a:buFont typeface="+mj-lt"/>
              <a:buAutoNum type="arabicPeriod"/>
            </a:pPr>
            <a:r>
              <a:rPr lang="en-GB" dirty="0"/>
              <a:t>Each MS describes what the team did last week, what it will do in the current week and what obstacles it foresees</a:t>
            </a:r>
          </a:p>
          <a:p>
            <a:pPr marL="514350" indent="-514350">
              <a:buFont typeface="+mj-lt"/>
              <a:buAutoNum type="arabicPeriod"/>
            </a:pPr>
            <a:r>
              <a:rPr lang="en-GB" dirty="0"/>
              <a:t>MS share issues that affect all teams (e.g. related to integration)</a:t>
            </a:r>
          </a:p>
          <a:p>
            <a:pPr marL="0" indent="0">
              <a:buNone/>
            </a:pPr>
            <a:endParaRPr lang="en-GB" dirty="0"/>
          </a:p>
        </p:txBody>
      </p:sp>
    </p:spTree>
    <p:extLst>
      <p:ext uri="{BB962C8B-B14F-4D97-AF65-F5344CB8AC3E}">
        <p14:creationId xmlns:p14="http://schemas.microsoft.com/office/powerpoint/2010/main" val="3122919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6A272-B79F-71C1-958E-6336D2CD786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E604A7D-6CBA-6B69-4A10-8007DF7CCC58}"/>
              </a:ext>
            </a:extLst>
          </p:cNvPr>
          <p:cNvSpPr>
            <a:spLocks noGrp="1"/>
          </p:cNvSpPr>
          <p:nvPr>
            <p:ph type="title"/>
          </p:nvPr>
        </p:nvSpPr>
        <p:spPr/>
        <p:txBody>
          <a:bodyPr/>
          <a:lstStyle/>
          <a:p>
            <a:r>
              <a:rPr lang="en-GB" dirty="0"/>
              <a:t>Product/project scrum</a:t>
            </a:r>
          </a:p>
        </p:txBody>
      </p:sp>
      <p:sp>
        <p:nvSpPr>
          <p:cNvPr id="3" name="Segnaposto contenuto 2">
            <a:extLst>
              <a:ext uri="{FF2B5EF4-FFF2-40B4-BE49-F238E27FC236}">
                <a16:creationId xmlns:a16="http://schemas.microsoft.com/office/drawing/2014/main" id="{16FE6CDC-BDA1-5898-E9FC-9993E9186EA0}"/>
              </a:ext>
            </a:extLst>
          </p:cNvPr>
          <p:cNvSpPr>
            <a:spLocks noGrp="1"/>
          </p:cNvSpPr>
          <p:nvPr>
            <p:ph idx="1"/>
          </p:nvPr>
        </p:nvSpPr>
        <p:spPr/>
        <p:txBody>
          <a:bodyPr>
            <a:normAutofit/>
          </a:bodyPr>
          <a:lstStyle/>
          <a:p>
            <a:pPr marL="0" indent="0">
              <a:buNone/>
            </a:pPr>
            <a:r>
              <a:rPr lang="en-GB" dirty="0"/>
              <a:t>30-minute meeting, once a week where:</a:t>
            </a:r>
          </a:p>
          <a:p>
            <a:pPr marL="514350" indent="-514350">
              <a:buFont typeface="+mj-lt"/>
              <a:buAutoNum type="arabicPeriod"/>
            </a:pPr>
            <a:r>
              <a:rPr lang="en-GB" dirty="0"/>
              <a:t>Each MS describes what the team did last week, what it will do in the current week and what obstacles it foresees</a:t>
            </a:r>
          </a:p>
          <a:p>
            <a:pPr marL="514350" indent="-514350">
              <a:buFont typeface="+mj-lt"/>
              <a:buAutoNum type="arabicPeriod"/>
            </a:pPr>
            <a:r>
              <a:rPr lang="en-GB" dirty="0"/>
              <a:t>MS share issues that affect all teams (e.g. related to integration)</a:t>
            </a:r>
          </a:p>
          <a:p>
            <a:pPr marL="0" indent="0">
              <a:buNone/>
            </a:pPr>
            <a:endParaRPr lang="en-GB" dirty="0"/>
          </a:p>
        </p:txBody>
      </p:sp>
    </p:spTree>
    <p:extLst>
      <p:ext uri="{BB962C8B-B14F-4D97-AF65-F5344CB8AC3E}">
        <p14:creationId xmlns:p14="http://schemas.microsoft.com/office/powerpoint/2010/main" val="1521336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51C8-7F6A-B794-B066-6A9A0A656D0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AC01F23-114D-3600-983F-631C09CEE681}"/>
              </a:ext>
            </a:extLst>
          </p:cNvPr>
          <p:cNvSpPr>
            <a:spLocks noGrp="1"/>
          </p:cNvSpPr>
          <p:nvPr>
            <p:ph type="title"/>
          </p:nvPr>
        </p:nvSpPr>
        <p:spPr/>
        <p:txBody>
          <a:bodyPr/>
          <a:lstStyle/>
          <a:p>
            <a:r>
              <a:rPr lang="en-GB" dirty="0"/>
              <a:t>Corporate scrum</a:t>
            </a:r>
          </a:p>
        </p:txBody>
      </p:sp>
      <p:sp>
        <p:nvSpPr>
          <p:cNvPr id="3" name="Segnaposto contenuto 2">
            <a:extLst>
              <a:ext uri="{FF2B5EF4-FFF2-40B4-BE49-F238E27FC236}">
                <a16:creationId xmlns:a16="http://schemas.microsoft.com/office/drawing/2014/main" id="{B80661BC-D497-11CE-68FA-8ABD2A7CA438}"/>
              </a:ext>
            </a:extLst>
          </p:cNvPr>
          <p:cNvSpPr>
            <a:spLocks noGrp="1"/>
          </p:cNvSpPr>
          <p:nvPr>
            <p:ph idx="1"/>
          </p:nvPr>
        </p:nvSpPr>
        <p:spPr/>
        <p:txBody>
          <a:bodyPr>
            <a:normAutofit lnSpcReduction="10000"/>
          </a:bodyPr>
          <a:lstStyle/>
          <a:p>
            <a:pPr marL="0" indent="0">
              <a:buNone/>
            </a:pPr>
            <a:r>
              <a:rPr lang="en-GB" dirty="0"/>
              <a:t>15-30 minute plenary meeting, perhaps once a week where:</a:t>
            </a:r>
          </a:p>
          <a:p>
            <a:pPr marL="514350" indent="-514350">
              <a:buFont typeface="+mj-lt"/>
              <a:buAutoNum type="arabicPeriod"/>
            </a:pPr>
            <a:r>
              <a:rPr lang="en-GB" dirty="0"/>
              <a:t>All team members receive news from the management (e.g. about upcoming events of a general nature)</a:t>
            </a:r>
          </a:p>
          <a:p>
            <a:pPr marL="514350" indent="-514350">
              <a:buFont typeface="+mj-lt"/>
              <a:buAutoNum type="arabicPeriod"/>
            </a:pPr>
            <a:r>
              <a:rPr lang="en-GB" dirty="0"/>
              <a:t>"Round-robin': in turn, one member reports what their team did last week, what they will do in the present week, and what problems they foresee</a:t>
            </a:r>
          </a:p>
          <a:p>
            <a:pPr marL="514350" indent="-514350">
              <a:buFont typeface="+mj-lt"/>
              <a:buAutoNum type="arabicPeriod"/>
            </a:pPr>
            <a:r>
              <a:rPr lang="en-GB" dirty="0"/>
              <a:t>Anyone else is free to add information or ask questions</a:t>
            </a:r>
          </a:p>
          <a:p>
            <a:pPr marL="514350" indent="-514350">
              <a:buFont typeface="+mj-lt"/>
              <a:buAutoNum type="arabicPeriod"/>
            </a:pPr>
            <a:endParaRPr lang="en-GB" dirty="0"/>
          </a:p>
          <a:p>
            <a:pPr marL="0" indent="0">
              <a:buNone/>
            </a:pPr>
            <a:r>
              <a:rPr lang="en-GB" dirty="0"/>
              <a:t>Note: Intersperse the meetings, allowing those who must to participate in more than one meeting</a:t>
            </a:r>
          </a:p>
          <a:p>
            <a:pPr marL="0" indent="0">
              <a:buNone/>
            </a:pPr>
            <a:endParaRPr lang="en-GB" dirty="0"/>
          </a:p>
        </p:txBody>
      </p:sp>
    </p:spTree>
    <p:extLst>
      <p:ext uri="{BB962C8B-B14F-4D97-AF65-F5344CB8AC3E}">
        <p14:creationId xmlns:p14="http://schemas.microsoft.com/office/powerpoint/2010/main" val="3736210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27086-DDA4-96CF-53B3-9F757D7D065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68F5819-DEC2-348C-560C-2F29B9F10455}"/>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5F0F29F6-4264-8E39-39C9-A70061ED8DA6}"/>
              </a:ext>
            </a:extLst>
          </p:cNvPr>
          <p:cNvSpPr>
            <a:spLocks noGrp="1"/>
          </p:cNvSpPr>
          <p:nvPr>
            <p:ph idx="1"/>
          </p:nvPr>
        </p:nvSpPr>
        <p:spPr/>
        <p:txBody>
          <a:bodyPr>
            <a:normAutofit/>
          </a:bodyPr>
          <a:lstStyle/>
          <a:p>
            <a:pPr marL="0" indent="0">
              <a:buNone/>
            </a:pPr>
            <a:r>
              <a:rPr lang="en-GB" dirty="0"/>
              <a:t>What happens when several teams work on the same project?</a:t>
            </a:r>
          </a:p>
          <a:p>
            <a:pPr marL="0" indent="0">
              <a:buNone/>
            </a:pPr>
            <a:r>
              <a:rPr lang="en-GB" dirty="0"/>
              <a:t>In general, the rule applies: more members = more complications.</a:t>
            </a:r>
          </a:p>
          <a:p>
            <a:pPr marL="0" indent="0">
              <a:buNone/>
            </a:pPr>
            <a:endParaRPr lang="en-GB" dirty="0"/>
          </a:p>
          <a:p>
            <a:pPr marL="0" indent="0">
              <a:buNone/>
            </a:pPr>
            <a:r>
              <a:rPr lang="en-GB" dirty="0"/>
              <a:t>That is why it is essential to understand</a:t>
            </a:r>
          </a:p>
          <a:p>
            <a:r>
              <a:rPr lang="en-GB" dirty="0"/>
              <a:t>how many teams to use</a:t>
            </a:r>
          </a:p>
          <a:p>
            <a:r>
              <a:rPr lang="en-GB" dirty="0"/>
              <a:t>how to allocate people between teams</a:t>
            </a:r>
          </a:p>
        </p:txBody>
      </p:sp>
    </p:spTree>
    <p:extLst>
      <p:ext uri="{BB962C8B-B14F-4D97-AF65-F5344CB8AC3E}">
        <p14:creationId xmlns:p14="http://schemas.microsoft.com/office/powerpoint/2010/main" val="1921067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98A62-D23C-3559-A9CF-B57DE2AAF22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628B576-8035-1494-EC3F-C1346CD7A0E5}"/>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EF92BBE1-EED0-E8EF-EBCF-8651F9BA206E}"/>
              </a:ext>
            </a:extLst>
          </p:cNvPr>
          <p:cNvSpPr>
            <a:spLocks noGrp="1"/>
          </p:cNvSpPr>
          <p:nvPr>
            <p:ph idx="1"/>
          </p:nvPr>
        </p:nvSpPr>
        <p:spPr/>
        <p:txBody>
          <a:bodyPr>
            <a:normAutofit/>
          </a:bodyPr>
          <a:lstStyle/>
          <a:p>
            <a:pPr marL="0" indent="0">
              <a:buNone/>
            </a:pPr>
            <a:r>
              <a:rPr lang="en-GB" dirty="0"/>
              <a:t>As a rule, it is preferable not to have teams larger than 9 persons in order to avoid:</a:t>
            </a:r>
          </a:p>
          <a:p>
            <a:r>
              <a:rPr lang="en-GB" dirty="0"/>
              <a:t>Long meeting (&gt;15 min)</a:t>
            </a:r>
          </a:p>
          <a:p>
            <a:r>
              <a:rPr lang="en-GB" dirty="0"/>
              <a:t>People who don’t know what others do</a:t>
            </a:r>
          </a:p>
          <a:p>
            <a:r>
              <a:rPr lang="en-GB" dirty="0"/>
              <a:t>Distractions</a:t>
            </a:r>
          </a:p>
          <a:p>
            <a:r>
              <a:rPr lang="en-GB" dirty="0"/>
              <a:t>Tight deadlines to resolve unforeseen issues</a:t>
            </a:r>
          </a:p>
        </p:txBody>
      </p:sp>
    </p:spTree>
    <p:extLst>
      <p:ext uri="{BB962C8B-B14F-4D97-AF65-F5344CB8AC3E}">
        <p14:creationId xmlns:p14="http://schemas.microsoft.com/office/powerpoint/2010/main" val="4075839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9093A-8B72-D027-157D-CB8025FAF5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9F55B92-AD99-7703-FAEB-80F2C9A10ED5}"/>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50C61CF5-129F-101D-5147-56C609FD2D0E}"/>
              </a:ext>
            </a:extLst>
          </p:cNvPr>
          <p:cNvSpPr>
            <a:spLocks noGrp="1"/>
          </p:cNvSpPr>
          <p:nvPr>
            <p:ph idx="1"/>
          </p:nvPr>
        </p:nvSpPr>
        <p:spPr/>
        <p:txBody>
          <a:bodyPr>
            <a:normAutofit/>
          </a:bodyPr>
          <a:lstStyle/>
          <a:p>
            <a:pPr marL="0" indent="0">
              <a:buNone/>
            </a:pPr>
            <a:r>
              <a:rPr lang="en-GB" dirty="0"/>
              <a:t>Is it enough to split up the larger teams?</a:t>
            </a:r>
          </a:p>
          <a:p>
            <a:pPr marL="0" indent="0">
              <a:buNone/>
            </a:pPr>
            <a:endParaRPr lang="en-GB" dirty="0"/>
          </a:p>
          <a:p>
            <a:pPr marL="0" indent="0">
              <a:buNone/>
            </a:pPr>
            <a:r>
              <a:rPr lang="en-GB" dirty="0"/>
              <a:t>The idea of splitting the team can only be effective if:</a:t>
            </a:r>
          </a:p>
          <a:p>
            <a:r>
              <a:rPr lang="en-GB" dirty="0"/>
              <a:t>The team has experience with Agile</a:t>
            </a:r>
          </a:p>
          <a:p>
            <a:r>
              <a:rPr lang="en-GB" dirty="0"/>
              <a:t>The roadmap can be subdivided (without compromising the output)</a:t>
            </a:r>
          </a:p>
          <a:p>
            <a:endParaRPr lang="en-GB" dirty="0"/>
          </a:p>
          <a:p>
            <a:pPr marL="0" indent="0">
              <a:buNone/>
            </a:pPr>
            <a:r>
              <a:rPr lang="en-GB" dirty="0"/>
              <a:t>Beware of virtual teams! By observing whether and how members interact, one can see the existence of 'virtual teams'.</a:t>
            </a:r>
          </a:p>
          <a:p>
            <a:pPr marL="0" indent="0">
              <a:buNone/>
            </a:pPr>
            <a:endParaRPr lang="en-GB" dirty="0"/>
          </a:p>
        </p:txBody>
      </p:sp>
    </p:spTree>
    <p:extLst>
      <p:ext uri="{BB962C8B-B14F-4D97-AF65-F5344CB8AC3E}">
        <p14:creationId xmlns:p14="http://schemas.microsoft.com/office/powerpoint/2010/main" val="333649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D06F-200B-A86F-D986-8137F57B059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4E6ECB-90AE-B41C-DF75-C6323D3F5D25}"/>
              </a:ext>
            </a:extLst>
          </p:cNvPr>
          <p:cNvSpPr>
            <a:spLocks noGrp="1"/>
          </p:cNvSpPr>
          <p:nvPr>
            <p:ph type="title"/>
          </p:nvPr>
        </p:nvSpPr>
        <p:spPr/>
        <p:txBody>
          <a:bodyPr/>
          <a:lstStyle/>
          <a:p>
            <a:r>
              <a:rPr lang="en-GB" dirty="0"/>
              <a:t>Virtual teams: case 1</a:t>
            </a:r>
          </a:p>
        </p:txBody>
      </p:sp>
      <p:sp>
        <p:nvSpPr>
          <p:cNvPr id="3" name="Segnaposto contenuto 2">
            <a:extLst>
              <a:ext uri="{FF2B5EF4-FFF2-40B4-BE49-F238E27FC236}">
                <a16:creationId xmlns:a16="http://schemas.microsoft.com/office/drawing/2014/main" id="{2AA0988A-2FC4-C043-F5B5-F11ADC6A8EA4}"/>
              </a:ext>
            </a:extLst>
          </p:cNvPr>
          <p:cNvSpPr>
            <a:spLocks noGrp="1"/>
          </p:cNvSpPr>
          <p:nvPr>
            <p:ph idx="1"/>
          </p:nvPr>
        </p:nvSpPr>
        <p:spPr>
          <a:xfrm>
            <a:off x="6682811" y="2603292"/>
            <a:ext cx="4388978" cy="1191040"/>
          </a:xfrm>
        </p:spPr>
        <p:txBody>
          <a:bodyPr>
            <a:normAutofit fontScale="85000" lnSpcReduction="20000"/>
          </a:bodyPr>
          <a:lstStyle/>
          <a:p>
            <a:pPr marL="0" indent="0">
              <a:buNone/>
            </a:pPr>
            <a:r>
              <a:rPr lang="en-GB" dirty="0"/>
              <a:t>You opt for one big team, but observing who talks to whom during the sprint, you notice a division into 2 sub-teams</a:t>
            </a:r>
          </a:p>
          <a:p>
            <a:pPr marL="0" indent="0">
              <a:buNone/>
            </a:pPr>
            <a:endParaRPr lang="en-GB" dirty="0"/>
          </a:p>
        </p:txBody>
      </p:sp>
      <p:pic>
        <p:nvPicPr>
          <p:cNvPr id="4" name="object 2">
            <a:extLst>
              <a:ext uri="{FF2B5EF4-FFF2-40B4-BE49-F238E27FC236}">
                <a16:creationId xmlns:a16="http://schemas.microsoft.com/office/drawing/2014/main" id="{E31731E8-5621-55D6-FE0C-551ED0BCC807}"/>
              </a:ext>
            </a:extLst>
          </p:cNvPr>
          <p:cNvPicPr/>
          <p:nvPr/>
        </p:nvPicPr>
        <p:blipFill>
          <a:blip r:embed="rId2" cstate="print"/>
          <a:stretch>
            <a:fillRect/>
          </a:stretch>
        </p:blipFill>
        <p:spPr>
          <a:xfrm>
            <a:off x="1302805" y="2296647"/>
            <a:ext cx="4793195" cy="3035929"/>
          </a:xfrm>
          <a:prstGeom prst="rect">
            <a:avLst/>
          </a:prstGeom>
        </p:spPr>
      </p:pic>
    </p:spTree>
    <p:extLst>
      <p:ext uri="{BB962C8B-B14F-4D97-AF65-F5344CB8AC3E}">
        <p14:creationId xmlns:p14="http://schemas.microsoft.com/office/powerpoint/2010/main" val="3717511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9512A-7599-3904-3C8F-09CE57D0E8B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710FE5B-9171-EE33-E153-E81E23DC70B2}"/>
              </a:ext>
            </a:extLst>
          </p:cNvPr>
          <p:cNvSpPr>
            <a:spLocks noGrp="1"/>
          </p:cNvSpPr>
          <p:nvPr>
            <p:ph type="title"/>
          </p:nvPr>
        </p:nvSpPr>
        <p:spPr/>
        <p:txBody>
          <a:bodyPr/>
          <a:lstStyle/>
          <a:p>
            <a:r>
              <a:rPr lang="en-GB" dirty="0"/>
              <a:t>Virtual teams: case 2</a:t>
            </a:r>
          </a:p>
        </p:txBody>
      </p:sp>
      <p:sp>
        <p:nvSpPr>
          <p:cNvPr id="3" name="Segnaposto contenuto 2">
            <a:extLst>
              <a:ext uri="{FF2B5EF4-FFF2-40B4-BE49-F238E27FC236}">
                <a16:creationId xmlns:a16="http://schemas.microsoft.com/office/drawing/2014/main" id="{1DC954C9-00ED-548D-1221-73C9EC9FBC7C}"/>
              </a:ext>
            </a:extLst>
          </p:cNvPr>
          <p:cNvSpPr>
            <a:spLocks noGrp="1"/>
          </p:cNvSpPr>
          <p:nvPr>
            <p:ph idx="1"/>
          </p:nvPr>
        </p:nvSpPr>
        <p:spPr>
          <a:xfrm>
            <a:off x="7400657" y="2438125"/>
            <a:ext cx="3358497" cy="1857614"/>
          </a:xfrm>
        </p:spPr>
        <p:txBody>
          <a:bodyPr>
            <a:normAutofit fontScale="85000" lnSpcReduction="10000"/>
          </a:bodyPr>
          <a:lstStyle/>
          <a:p>
            <a:pPr marL="0" indent="0">
              <a:buNone/>
            </a:pPr>
            <a:r>
              <a:rPr lang="en-GB" dirty="0"/>
              <a:t>Three smaller teams are used, noting however that while the first and second interact frequently, the third remains isolated</a:t>
            </a:r>
          </a:p>
          <a:p>
            <a:pPr marL="0" indent="0">
              <a:buNone/>
            </a:pPr>
            <a:endParaRPr lang="en-GB" dirty="0"/>
          </a:p>
        </p:txBody>
      </p:sp>
      <p:pic>
        <p:nvPicPr>
          <p:cNvPr id="5" name="object 3">
            <a:extLst>
              <a:ext uri="{FF2B5EF4-FFF2-40B4-BE49-F238E27FC236}">
                <a16:creationId xmlns:a16="http://schemas.microsoft.com/office/drawing/2014/main" id="{1F4FF934-AC85-E1E2-B6BA-10D38C2F678F}"/>
              </a:ext>
            </a:extLst>
          </p:cNvPr>
          <p:cNvPicPr/>
          <p:nvPr/>
        </p:nvPicPr>
        <p:blipFill>
          <a:blip r:embed="rId2" cstate="print"/>
          <a:stretch>
            <a:fillRect/>
          </a:stretch>
        </p:blipFill>
        <p:spPr>
          <a:xfrm>
            <a:off x="966386" y="2235245"/>
            <a:ext cx="5969163" cy="2263374"/>
          </a:xfrm>
          <a:prstGeom prst="rect">
            <a:avLst/>
          </a:prstGeom>
        </p:spPr>
      </p:pic>
      <p:sp>
        <p:nvSpPr>
          <p:cNvPr id="6" name="Segnaposto contenuto 2">
            <a:extLst>
              <a:ext uri="{FF2B5EF4-FFF2-40B4-BE49-F238E27FC236}">
                <a16:creationId xmlns:a16="http://schemas.microsoft.com/office/drawing/2014/main" id="{79F455D6-B0DA-C9A9-23E4-129266BC69F0}"/>
              </a:ext>
            </a:extLst>
          </p:cNvPr>
          <p:cNvSpPr txBox="1">
            <a:spLocks/>
          </p:cNvSpPr>
          <p:nvPr/>
        </p:nvSpPr>
        <p:spPr>
          <a:xfrm>
            <a:off x="966386" y="4992990"/>
            <a:ext cx="10387414"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Does this mean that the team size is wrong? whether virtual teams are permanent</a:t>
            </a:r>
          </a:p>
          <a:p>
            <a:r>
              <a:rPr lang="en-GB" dirty="0"/>
              <a:t>Yes, if they are permanent</a:t>
            </a:r>
          </a:p>
          <a:p>
            <a:r>
              <a:rPr lang="en-GB" dirty="0"/>
              <a:t>No, if they are temporary</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4105567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C296C-12D5-56DB-4906-BEDA56B6C3B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30B27E-F18A-789E-C0D0-43D120CCAFC4}"/>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8C8AA91A-F477-5F1B-F229-0AEB9D76F906}"/>
              </a:ext>
            </a:extLst>
          </p:cNvPr>
          <p:cNvSpPr>
            <a:spLocks noGrp="1"/>
          </p:cNvSpPr>
          <p:nvPr>
            <p:ph idx="1"/>
          </p:nvPr>
        </p:nvSpPr>
        <p:spPr>
          <a:xfrm>
            <a:off x="7871748" y="2394418"/>
            <a:ext cx="3766694" cy="3446255"/>
          </a:xfrm>
        </p:spPr>
        <p:txBody>
          <a:bodyPr>
            <a:normAutofit fontScale="70000" lnSpcReduction="20000"/>
          </a:bodyPr>
          <a:lstStyle/>
          <a:p>
            <a:pPr marL="0" indent="0">
              <a:buNone/>
            </a:pPr>
            <a:r>
              <a:rPr lang="en-GB" dirty="0"/>
              <a:t>What to do instead if several teams are working on the same project?</a:t>
            </a:r>
          </a:p>
          <a:p>
            <a:pPr marL="0" indent="0">
              <a:buNone/>
            </a:pPr>
            <a:r>
              <a:rPr lang="en-GB" dirty="0"/>
              <a:t>1. Synchronising Sprints</a:t>
            </a:r>
          </a:p>
          <a:p>
            <a:pPr marL="0" indent="0">
              <a:buNone/>
            </a:pPr>
            <a:endParaRPr lang="en-GB" dirty="0"/>
          </a:p>
          <a:p>
            <a:pPr marL="0" indent="0">
              <a:buNone/>
            </a:pPr>
            <a:r>
              <a:rPr lang="en-GB" dirty="0"/>
              <a:t>Advantages:</a:t>
            </a:r>
          </a:p>
          <a:p>
            <a:r>
              <a:rPr lang="en-GB" dirty="0"/>
              <a:t>Shared meetings</a:t>
            </a:r>
          </a:p>
          <a:p>
            <a:r>
              <a:rPr lang="en-GB" dirty="0"/>
              <a:t>A single moment to redefine teams (between sprints)</a:t>
            </a:r>
          </a:p>
          <a:p>
            <a:r>
              <a:rPr lang="en-GB" dirty="0"/>
              <a:t>Fewer administrative tasks</a:t>
            </a:r>
          </a:p>
          <a:p>
            <a:endParaRPr lang="en-GB" dirty="0"/>
          </a:p>
        </p:txBody>
      </p:sp>
      <p:grpSp>
        <p:nvGrpSpPr>
          <p:cNvPr id="4" name="object 3">
            <a:extLst>
              <a:ext uri="{FF2B5EF4-FFF2-40B4-BE49-F238E27FC236}">
                <a16:creationId xmlns:a16="http://schemas.microsoft.com/office/drawing/2014/main" id="{1CC2E39A-E857-2F4B-0291-F0A88DA3370B}"/>
              </a:ext>
            </a:extLst>
          </p:cNvPr>
          <p:cNvGrpSpPr/>
          <p:nvPr/>
        </p:nvGrpSpPr>
        <p:grpSpPr>
          <a:xfrm>
            <a:off x="914837" y="2607130"/>
            <a:ext cx="6622555" cy="2696088"/>
            <a:chOff x="673699" y="1619599"/>
            <a:chExt cx="7644765" cy="3065145"/>
          </a:xfrm>
        </p:grpSpPr>
        <p:pic>
          <p:nvPicPr>
            <p:cNvPr id="5" name="object 4">
              <a:extLst>
                <a:ext uri="{FF2B5EF4-FFF2-40B4-BE49-F238E27FC236}">
                  <a16:creationId xmlns:a16="http://schemas.microsoft.com/office/drawing/2014/main" id="{435B037D-1E5E-B277-0C54-08404B4C4A0B}"/>
                </a:ext>
              </a:extLst>
            </p:cNvPr>
            <p:cNvPicPr/>
            <p:nvPr/>
          </p:nvPicPr>
          <p:blipFill>
            <a:blip r:embed="rId2" cstate="print"/>
            <a:stretch>
              <a:fillRect/>
            </a:stretch>
          </p:blipFill>
          <p:spPr>
            <a:xfrm>
              <a:off x="872796" y="1838897"/>
              <a:ext cx="7349246" cy="1327288"/>
            </a:xfrm>
            <a:prstGeom prst="rect">
              <a:avLst/>
            </a:prstGeom>
          </p:spPr>
        </p:pic>
        <p:pic>
          <p:nvPicPr>
            <p:cNvPr id="6" name="object 5">
              <a:extLst>
                <a:ext uri="{FF2B5EF4-FFF2-40B4-BE49-F238E27FC236}">
                  <a16:creationId xmlns:a16="http://schemas.microsoft.com/office/drawing/2014/main" id="{0456FDA2-AB2F-A459-F1FB-3B94EABA9804}"/>
                </a:ext>
              </a:extLst>
            </p:cNvPr>
            <p:cNvPicPr/>
            <p:nvPr/>
          </p:nvPicPr>
          <p:blipFill>
            <a:blip r:embed="rId3" cstate="print"/>
            <a:stretch>
              <a:fillRect/>
            </a:stretch>
          </p:blipFill>
          <p:spPr>
            <a:xfrm>
              <a:off x="673699" y="3082600"/>
              <a:ext cx="7644200" cy="1601877"/>
            </a:xfrm>
            <a:prstGeom prst="rect">
              <a:avLst/>
            </a:prstGeom>
          </p:spPr>
        </p:pic>
        <p:sp>
          <p:nvSpPr>
            <p:cNvPr id="7" name="object 6">
              <a:extLst>
                <a:ext uri="{FF2B5EF4-FFF2-40B4-BE49-F238E27FC236}">
                  <a16:creationId xmlns:a16="http://schemas.microsoft.com/office/drawing/2014/main" id="{DFF3E5FD-D86C-0C09-51E3-43C8931B89A5}"/>
                </a:ext>
              </a:extLst>
            </p:cNvPr>
            <p:cNvSpPr/>
            <p:nvPr/>
          </p:nvSpPr>
          <p:spPr>
            <a:xfrm>
              <a:off x="848000" y="1638649"/>
              <a:ext cx="7287895" cy="1372235"/>
            </a:xfrm>
            <a:custGeom>
              <a:avLst/>
              <a:gdLst/>
              <a:ahLst/>
              <a:cxnLst/>
              <a:rect l="l" t="t" r="r" b="b"/>
              <a:pathLst>
                <a:path w="7287895" h="1372235">
                  <a:moveTo>
                    <a:pt x="0" y="0"/>
                  </a:moveTo>
                  <a:lnTo>
                    <a:pt x="7287599" y="1372199"/>
                  </a:lnTo>
                </a:path>
                <a:path w="7287895" h="1372235">
                  <a:moveTo>
                    <a:pt x="0" y="1372199"/>
                  </a:moveTo>
                  <a:lnTo>
                    <a:pt x="7287599" y="0"/>
                  </a:lnTo>
                </a:path>
              </a:pathLst>
            </a:custGeom>
            <a:ln w="38099">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3504084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B70FB-6508-B01C-F61E-041348D98BC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4A23048-6A2E-D397-B028-3CC966D9075E}"/>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B5C13FFB-B1E5-26A1-DB1F-F52E4B3CEF38}"/>
              </a:ext>
            </a:extLst>
          </p:cNvPr>
          <p:cNvSpPr>
            <a:spLocks noGrp="1"/>
          </p:cNvSpPr>
          <p:nvPr>
            <p:ph idx="1"/>
          </p:nvPr>
        </p:nvSpPr>
        <p:spPr>
          <a:xfrm>
            <a:off x="931492" y="2112406"/>
            <a:ext cx="10422308" cy="3446255"/>
          </a:xfrm>
        </p:spPr>
        <p:txBody>
          <a:bodyPr>
            <a:normAutofit fontScale="92500" lnSpcReduction="20000"/>
          </a:bodyPr>
          <a:lstStyle/>
          <a:p>
            <a:pPr marL="0" indent="0">
              <a:buNone/>
            </a:pPr>
            <a:r>
              <a:rPr lang="en-GB" dirty="0"/>
              <a:t>2. Appoint a Team Lead (Scrum Master of all teams)</a:t>
            </a:r>
          </a:p>
          <a:p>
            <a:pPr marL="0" indent="0">
              <a:buNone/>
            </a:pPr>
            <a:r>
              <a:rPr lang="en-GB" dirty="0"/>
              <a:t>The Team Lead decides on the composition of the teams and their changes between several sprints.</a:t>
            </a:r>
          </a:p>
          <a:p>
            <a:pPr marL="0" indent="0">
              <a:buNone/>
            </a:pPr>
            <a:endParaRPr lang="en-GB" dirty="0"/>
          </a:p>
          <a:p>
            <a:pPr marL="0" indent="0">
              <a:buNone/>
            </a:pPr>
            <a:r>
              <a:rPr lang="en-GB" dirty="0"/>
              <a:t>Note: before any change to the team, do not underestimate the so-called 'team gel' (bonds created by working in a team)</a:t>
            </a:r>
          </a:p>
          <a:p>
            <a:pPr marL="0" indent="0">
              <a:buNone/>
            </a:pPr>
            <a:endParaRPr lang="en-GB" dirty="0"/>
          </a:p>
          <a:p>
            <a:pPr marL="0" indent="0">
              <a:buNone/>
            </a:pPr>
            <a:r>
              <a:rPr lang="en-GB" dirty="0"/>
              <a:t>What about part-time members? In general, a few full-time people are better than a larger team of part-time members</a:t>
            </a:r>
          </a:p>
          <a:p>
            <a:pPr marL="0" indent="0">
              <a:buNone/>
            </a:pPr>
            <a:endParaRPr lang="en-GB" dirty="0"/>
          </a:p>
        </p:txBody>
      </p:sp>
    </p:spTree>
    <p:extLst>
      <p:ext uri="{BB962C8B-B14F-4D97-AF65-F5344CB8AC3E}">
        <p14:creationId xmlns:p14="http://schemas.microsoft.com/office/powerpoint/2010/main" val="236626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1C0C-A2AB-48F7-3279-323CECF5C70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7729022-6050-E658-0151-A2C278B8AF80}"/>
              </a:ext>
            </a:extLst>
          </p:cNvPr>
          <p:cNvSpPr>
            <a:spLocks noGrp="1"/>
          </p:cNvSpPr>
          <p:nvPr>
            <p:ph type="title"/>
          </p:nvPr>
        </p:nvSpPr>
        <p:spPr/>
        <p:txBody>
          <a:bodyPr/>
          <a:lstStyle/>
          <a:p>
            <a:r>
              <a:rPr lang="en-GB" dirty="0"/>
              <a:t>Velocity chart</a:t>
            </a:r>
          </a:p>
        </p:txBody>
      </p:sp>
      <p:sp>
        <p:nvSpPr>
          <p:cNvPr id="3" name="Segnaposto contenuto 2">
            <a:extLst>
              <a:ext uri="{FF2B5EF4-FFF2-40B4-BE49-F238E27FC236}">
                <a16:creationId xmlns:a16="http://schemas.microsoft.com/office/drawing/2014/main" id="{201472BD-8CC5-C9AC-5131-A14A8531F1A0}"/>
              </a:ext>
            </a:extLst>
          </p:cNvPr>
          <p:cNvSpPr>
            <a:spLocks noGrp="1"/>
          </p:cNvSpPr>
          <p:nvPr>
            <p:ph idx="1"/>
          </p:nvPr>
        </p:nvSpPr>
        <p:spPr>
          <a:xfrm>
            <a:off x="6931351" y="2552573"/>
            <a:ext cx="4071397" cy="1752853"/>
          </a:xfrm>
        </p:spPr>
        <p:txBody>
          <a:bodyPr>
            <a:normAutofit fontScale="92500" lnSpcReduction="20000"/>
          </a:bodyPr>
          <a:lstStyle/>
          <a:p>
            <a:pPr marL="0" indent="0">
              <a:buNone/>
            </a:pPr>
            <a:r>
              <a:rPr lang="en-GB" dirty="0"/>
              <a:t>Shows workﬂow speed and team workload per sprint.</a:t>
            </a:r>
          </a:p>
          <a:p>
            <a:pPr marL="0" indent="0">
              <a:buNone/>
            </a:pPr>
            <a:r>
              <a:rPr lang="en-GB" dirty="0"/>
              <a:t>Allows you to do forecasts for the future.</a:t>
            </a:r>
          </a:p>
          <a:p>
            <a:pPr marL="0" indent="0">
              <a:buNone/>
            </a:pPr>
            <a:endParaRPr lang="en-GB" dirty="0"/>
          </a:p>
          <a:p>
            <a:endParaRPr lang="en-GB" dirty="0"/>
          </a:p>
        </p:txBody>
      </p:sp>
      <p:sp>
        <p:nvSpPr>
          <p:cNvPr id="6" name="object 5">
            <a:extLst>
              <a:ext uri="{FF2B5EF4-FFF2-40B4-BE49-F238E27FC236}">
                <a16:creationId xmlns:a16="http://schemas.microsoft.com/office/drawing/2014/main" id="{66302EB9-0196-D648-F9F4-C4769F14C7B7}"/>
              </a:ext>
            </a:extLst>
          </p:cNvPr>
          <p:cNvSpPr/>
          <p:nvPr/>
        </p:nvSpPr>
        <p:spPr>
          <a:xfrm>
            <a:off x="5325648" y="3845235"/>
            <a:ext cx="1672865" cy="294397"/>
          </a:xfrm>
          <a:custGeom>
            <a:avLst/>
            <a:gdLst/>
            <a:ahLst/>
            <a:cxnLst/>
            <a:rect l="l" t="t" r="r" b="b"/>
            <a:pathLst>
              <a:path w="1325245" h="229869">
                <a:moveTo>
                  <a:pt x="1325099" y="229799"/>
                </a:moveTo>
                <a:lnTo>
                  <a:pt x="0" y="229799"/>
                </a:lnTo>
                <a:lnTo>
                  <a:pt x="0" y="0"/>
                </a:lnTo>
                <a:lnTo>
                  <a:pt x="1325099" y="0"/>
                </a:lnTo>
                <a:lnTo>
                  <a:pt x="1325099" y="229799"/>
                </a:lnTo>
                <a:close/>
              </a:path>
            </a:pathLst>
          </a:custGeom>
          <a:solidFill>
            <a:srgbClr val="FFFFFF"/>
          </a:solidFill>
        </p:spPr>
        <p:txBody>
          <a:bodyPr wrap="square" lIns="0" tIns="0" rIns="0" bIns="0" rtlCol="0"/>
          <a:lstStyle/>
          <a:p>
            <a:endParaRPr/>
          </a:p>
        </p:txBody>
      </p:sp>
      <p:pic>
        <p:nvPicPr>
          <p:cNvPr id="7" name="object 4">
            <a:extLst>
              <a:ext uri="{FF2B5EF4-FFF2-40B4-BE49-F238E27FC236}">
                <a16:creationId xmlns:a16="http://schemas.microsoft.com/office/drawing/2014/main" id="{CA65FC7F-E13E-EDD1-F629-8F5B14B61BEC}"/>
              </a:ext>
            </a:extLst>
          </p:cNvPr>
          <p:cNvPicPr/>
          <p:nvPr/>
        </p:nvPicPr>
        <p:blipFill>
          <a:blip r:embed="rId2" cstate="print"/>
          <a:stretch>
            <a:fillRect/>
          </a:stretch>
        </p:blipFill>
        <p:spPr>
          <a:xfrm>
            <a:off x="1321413" y="2187724"/>
            <a:ext cx="5113572" cy="3743821"/>
          </a:xfrm>
          <a:prstGeom prst="rect">
            <a:avLst/>
          </a:prstGeom>
        </p:spPr>
      </p:pic>
    </p:spTree>
    <p:extLst>
      <p:ext uri="{BB962C8B-B14F-4D97-AF65-F5344CB8AC3E}">
        <p14:creationId xmlns:p14="http://schemas.microsoft.com/office/powerpoint/2010/main" val="1520480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0D48B-D0A9-28BF-2BB5-E4FB4EAE7AF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BDCB2BA-F660-990B-C6C2-A89BE4282A78}"/>
              </a:ext>
            </a:extLst>
          </p:cNvPr>
          <p:cNvSpPr>
            <a:spLocks noGrp="1"/>
          </p:cNvSpPr>
          <p:nvPr>
            <p:ph type="title"/>
          </p:nvPr>
        </p:nvSpPr>
        <p:spPr/>
        <p:txBody>
          <a:bodyPr/>
          <a:lstStyle/>
          <a:p>
            <a:pPr marL="0" indent="0">
              <a:buNone/>
            </a:pPr>
            <a:r>
              <a:rPr lang="en-GB" dirty="0"/>
              <a:t>Multiple Scrums</a:t>
            </a:r>
          </a:p>
        </p:txBody>
      </p:sp>
      <p:sp>
        <p:nvSpPr>
          <p:cNvPr id="3" name="Segnaposto contenuto 2">
            <a:extLst>
              <a:ext uri="{FF2B5EF4-FFF2-40B4-BE49-F238E27FC236}">
                <a16:creationId xmlns:a16="http://schemas.microsoft.com/office/drawing/2014/main" id="{631BAE7C-4B95-FFDF-D13D-8BC51D305FFD}"/>
              </a:ext>
            </a:extLst>
          </p:cNvPr>
          <p:cNvSpPr>
            <a:spLocks noGrp="1"/>
          </p:cNvSpPr>
          <p:nvPr>
            <p:ph idx="1"/>
          </p:nvPr>
        </p:nvSpPr>
        <p:spPr>
          <a:xfrm>
            <a:off x="931492" y="2112406"/>
            <a:ext cx="10422308" cy="3946562"/>
          </a:xfrm>
        </p:spPr>
        <p:txBody>
          <a:bodyPr>
            <a:normAutofit fontScale="85000" lnSpcReduction="10000"/>
          </a:bodyPr>
          <a:lstStyle/>
          <a:p>
            <a:pPr marL="0" indent="0">
              <a:buNone/>
            </a:pPr>
            <a:r>
              <a:rPr lang="en-GB" dirty="0"/>
              <a:t>How to maintain the balance between planned and emerging activities?</a:t>
            </a:r>
          </a:p>
          <a:p>
            <a:pPr marL="0" indent="0">
              <a:buNone/>
            </a:pPr>
            <a:r>
              <a:rPr lang="en-GB" dirty="0"/>
              <a:t>One solution is to create 2 types of teams:</a:t>
            </a:r>
          </a:p>
          <a:p>
            <a:r>
              <a:rPr lang="en-GB" dirty="0"/>
              <a:t>Scrum Team</a:t>
            </a:r>
          </a:p>
          <a:p>
            <a:r>
              <a:rPr lang="en-GB" dirty="0"/>
              <a:t>Fire Team</a:t>
            </a:r>
          </a:p>
          <a:p>
            <a:endParaRPr lang="en-GB" dirty="0"/>
          </a:p>
          <a:p>
            <a:pPr marL="0" indent="0">
              <a:buNone/>
            </a:pPr>
            <a:r>
              <a:rPr lang="en-GB" dirty="0"/>
              <a:t>Scrum Team: under the guidance of the PM carries out activities trying to prevent emergencies.</a:t>
            </a:r>
          </a:p>
          <a:p>
            <a:pPr marL="0" indent="0">
              <a:buNone/>
            </a:pPr>
            <a:endParaRPr lang="en-GB" dirty="0"/>
          </a:p>
          <a:p>
            <a:pPr marL="0" indent="0">
              <a:buNone/>
            </a:pPr>
            <a:r>
              <a:rPr lang="en-GB" dirty="0"/>
              <a:t>Fire Team: support team dedicated to resolving emergencies and protecting against other disruptive elements</a:t>
            </a:r>
          </a:p>
          <a:p>
            <a:endParaRPr lang="en-GB" dirty="0"/>
          </a:p>
          <a:p>
            <a:pPr marL="0" indent="0">
              <a:buNone/>
            </a:pPr>
            <a:endParaRPr lang="en-GB" dirty="0"/>
          </a:p>
        </p:txBody>
      </p:sp>
    </p:spTree>
    <p:extLst>
      <p:ext uri="{BB962C8B-B14F-4D97-AF65-F5344CB8AC3E}">
        <p14:creationId xmlns:p14="http://schemas.microsoft.com/office/powerpoint/2010/main" val="3716295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1D428-1360-AAA2-DF31-9C95895C648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8F85D61-D278-EDE1-166F-A460985482AF}"/>
              </a:ext>
            </a:extLst>
          </p:cNvPr>
          <p:cNvSpPr>
            <a:spLocks noGrp="1"/>
          </p:cNvSpPr>
          <p:nvPr>
            <p:ph type="title"/>
          </p:nvPr>
        </p:nvSpPr>
        <p:spPr/>
        <p:txBody>
          <a:bodyPr/>
          <a:lstStyle/>
          <a:p>
            <a:pPr marL="0" indent="0">
              <a:buNone/>
            </a:pPr>
            <a:r>
              <a:rPr lang="en-GB" dirty="0"/>
              <a:t>Multiple Scrums</a:t>
            </a:r>
          </a:p>
        </p:txBody>
      </p:sp>
      <p:sp>
        <p:nvSpPr>
          <p:cNvPr id="3" name="Segnaposto contenuto 2">
            <a:extLst>
              <a:ext uri="{FF2B5EF4-FFF2-40B4-BE49-F238E27FC236}">
                <a16:creationId xmlns:a16="http://schemas.microsoft.com/office/drawing/2014/main" id="{E82DF3F1-B47D-3FF7-9CA1-E28A113D3433}"/>
              </a:ext>
            </a:extLst>
          </p:cNvPr>
          <p:cNvSpPr>
            <a:spLocks noGrp="1"/>
          </p:cNvSpPr>
          <p:nvPr>
            <p:ph idx="1"/>
          </p:nvPr>
        </p:nvSpPr>
        <p:spPr>
          <a:xfrm>
            <a:off x="931492" y="2112406"/>
            <a:ext cx="10422308" cy="3946562"/>
          </a:xfrm>
        </p:spPr>
        <p:txBody>
          <a:bodyPr>
            <a:normAutofit fontScale="92500" lnSpcReduction="20000"/>
          </a:bodyPr>
          <a:lstStyle/>
          <a:p>
            <a:pPr marL="0" indent="0">
              <a:buNone/>
            </a:pPr>
            <a:r>
              <a:rPr lang="en-GB" dirty="0"/>
              <a:t>How to manage geographically distributed teams?</a:t>
            </a:r>
          </a:p>
          <a:p>
            <a:pPr marL="0" indent="0">
              <a:buNone/>
            </a:pPr>
            <a:endParaRPr lang="en-GB" dirty="0"/>
          </a:p>
          <a:p>
            <a:pPr marL="0" indent="0">
              <a:buNone/>
            </a:pPr>
            <a:r>
              <a:rPr lang="en-GB" dirty="0"/>
              <a:t>If the effectiveness of Agile depends a lot on the intensive and direct collaboration of the team it is necessary that this can also be done remotely, enabling members to:</a:t>
            </a:r>
          </a:p>
          <a:p>
            <a:r>
              <a:rPr lang="en-GB" dirty="0"/>
              <a:t>working at the same time</a:t>
            </a:r>
          </a:p>
          <a:p>
            <a:r>
              <a:rPr lang="en-GB" dirty="0"/>
              <a:t>participate in daily meetings</a:t>
            </a:r>
          </a:p>
          <a:p>
            <a:r>
              <a:rPr lang="en-GB" dirty="0"/>
              <a:t>have direct, spontaneous and immediate contacts</a:t>
            </a:r>
          </a:p>
          <a:p>
            <a:r>
              <a:rPr lang="en-GB" dirty="0"/>
              <a:t>have visibility of the board, the backlog and access to all useful information (e.g. diagrams)</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043327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D267C-6447-D9BB-AAC1-F16C2E28B1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1E019F8-378C-8D3A-E754-E1BD9CC66E87}"/>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DA615873-D632-ADC7-BDB6-3EA877686F1A}"/>
              </a:ext>
            </a:extLst>
          </p:cNvPr>
          <p:cNvSpPr>
            <a:spLocks noGrp="1"/>
          </p:cNvSpPr>
          <p:nvPr>
            <p:ph idx="1"/>
          </p:nvPr>
        </p:nvSpPr>
        <p:spPr>
          <a:xfrm>
            <a:off x="931492" y="2112406"/>
            <a:ext cx="10422308" cy="3946562"/>
          </a:xfrm>
        </p:spPr>
        <p:txBody>
          <a:bodyPr>
            <a:normAutofit/>
          </a:bodyPr>
          <a:lstStyle/>
          <a:p>
            <a:pPr marL="0" indent="0">
              <a:buNone/>
            </a:pPr>
            <a:r>
              <a:rPr lang="en-GB" dirty="0"/>
              <a:t>How to do it?</a:t>
            </a:r>
          </a:p>
          <a:p>
            <a:r>
              <a:rPr lang="en-GB" dirty="0"/>
              <a:t>Conference room with workstation(s) equipped with connection, webcam, microphone, collaboration software</a:t>
            </a:r>
          </a:p>
          <a:p>
            <a:r>
              <a:rPr lang="en-GB" dirty="0"/>
              <a:t>Remote windows: screens placed in each location showing other members and/or project progress data</a:t>
            </a:r>
          </a:p>
          <a:p>
            <a:pPr marL="0" indent="0">
              <a:buNone/>
            </a:pPr>
            <a:endParaRPr lang="en-GB" dirty="0"/>
          </a:p>
          <a:p>
            <a:pPr marL="0" indent="0">
              <a:buNone/>
            </a:pPr>
            <a:r>
              <a:rPr lang="en-GB" dirty="0"/>
              <a:t>If possible, it is preferable to have one dispersed team rather than several 'co-located' teams</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182559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F95C8-2D34-E9C6-277C-676644A2343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9D3483F-B0FE-027D-CC1E-FE90B8547423}"/>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B9CA4967-C33B-0579-F9EC-DBF0135689FC}"/>
              </a:ext>
            </a:extLst>
          </p:cNvPr>
          <p:cNvSpPr>
            <a:spLocks noGrp="1"/>
          </p:cNvSpPr>
          <p:nvPr>
            <p:ph idx="1"/>
          </p:nvPr>
        </p:nvSpPr>
        <p:spPr>
          <a:xfrm>
            <a:off x="931492" y="1984220"/>
            <a:ext cx="10422308" cy="519699"/>
          </a:xfrm>
        </p:spPr>
        <p:txBody>
          <a:bodyPr>
            <a:normAutofit/>
          </a:bodyPr>
          <a:lstStyle/>
          <a:p>
            <a:pPr marL="0" indent="0">
              <a:buNone/>
            </a:pPr>
            <a:r>
              <a:rPr lang="en-GB" dirty="0"/>
              <a:t>Which tools should be used to manage multiple Scrums?</a:t>
            </a:r>
          </a:p>
          <a:p>
            <a:pPr marL="0" indent="0">
              <a:buNone/>
            </a:pPr>
            <a:endParaRPr lang="en-GB" dirty="0"/>
          </a:p>
          <a:p>
            <a:pPr marL="0" indent="0">
              <a:buNone/>
            </a:pPr>
            <a:endParaRPr lang="en-GB" dirty="0"/>
          </a:p>
        </p:txBody>
      </p:sp>
      <p:pic>
        <p:nvPicPr>
          <p:cNvPr id="4" name="object 3">
            <a:hlinkClick r:id="rId2"/>
            <a:extLst>
              <a:ext uri="{FF2B5EF4-FFF2-40B4-BE49-F238E27FC236}">
                <a16:creationId xmlns:a16="http://schemas.microsoft.com/office/drawing/2014/main" id="{03C61B3B-48E8-15CA-C3EE-061DA4783B3A}"/>
              </a:ext>
            </a:extLst>
          </p:cNvPr>
          <p:cNvPicPr/>
          <p:nvPr/>
        </p:nvPicPr>
        <p:blipFill>
          <a:blip r:embed="rId3" cstate="print"/>
          <a:stretch>
            <a:fillRect/>
          </a:stretch>
        </p:blipFill>
        <p:spPr>
          <a:xfrm>
            <a:off x="2660843" y="2830323"/>
            <a:ext cx="6692199" cy="3346124"/>
          </a:xfrm>
          <a:prstGeom prst="rect">
            <a:avLst/>
          </a:prstGeom>
        </p:spPr>
      </p:pic>
    </p:spTree>
    <p:extLst>
      <p:ext uri="{BB962C8B-B14F-4D97-AF65-F5344CB8AC3E}">
        <p14:creationId xmlns:p14="http://schemas.microsoft.com/office/powerpoint/2010/main" val="914960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DEA8-9462-5008-4656-73250E50146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B863ECE-F38C-1B85-2DCF-B63B94CF285D}"/>
              </a:ext>
            </a:extLst>
          </p:cNvPr>
          <p:cNvSpPr>
            <a:spLocks noGrp="1"/>
          </p:cNvSpPr>
          <p:nvPr>
            <p:ph type="title"/>
          </p:nvPr>
        </p:nvSpPr>
        <p:spPr/>
        <p:txBody>
          <a:bodyPr/>
          <a:lstStyle/>
          <a:p>
            <a:r>
              <a:rPr lang="en-GB" dirty="0"/>
              <a:t>Multiple Scrums</a:t>
            </a:r>
          </a:p>
        </p:txBody>
      </p:sp>
      <p:sp>
        <p:nvSpPr>
          <p:cNvPr id="3" name="Segnaposto contenuto 2">
            <a:extLst>
              <a:ext uri="{FF2B5EF4-FFF2-40B4-BE49-F238E27FC236}">
                <a16:creationId xmlns:a16="http://schemas.microsoft.com/office/drawing/2014/main" id="{69971F24-B2D9-F45D-1A24-EBC41FDCE662}"/>
              </a:ext>
            </a:extLst>
          </p:cNvPr>
          <p:cNvSpPr>
            <a:spLocks noGrp="1"/>
          </p:cNvSpPr>
          <p:nvPr>
            <p:ph idx="1"/>
          </p:nvPr>
        </p:nvSpPr>
        <p:spPr>
          <a:xfrm>
            <a:off x="931492" y="1984220"/>
            <a:ext cx="10422308" cy="4508655"/>
          </a:xfrm>
        </p:spPr>
        <p:txBody>
          <a:bodyPr>
            <a:normAutofit/>
          </a:bodyPr>
          <a:lstStyle/>
          <a:p>
            <a:pPr marL="0" indent="0">
              <a:buNone/>
            </a:pPr>
            <a:r>
              <a:rPr lang="en-GB" dirty="0"/>
              <a:t>Which tools should be used to manage multiple Scrums?</a:t>
            </a:r>
          </a:p>
          <a:p>
            <a:r>
              <a:rPr lang="en-GB" dirty="0"/>
              <a:t>Create a 'To Do List' board where, at each sprint, you move (or copy) cards from your personal boards </a:t>
            </a:r>
          </a:p>
          <a:p>
            <a:r>
              <a:rPr lang="en-GB" dirty="0"/>
              <a:t>Create a 'board repository' to store project materials, resources (and cards) common to all members</a:t>
            </a:r>
          </a:p>
          <a:p>
            <a:r>
              <a:rPr lang="en-GB" dirty="0"/>
              <a:t>If useful, create automatisms for recurring card movements (e.g. with Zapier or Butler)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914472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928F6-4005-1C6D-1BD5-47A7EACBD28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5D3F1D8-C5DF-9989-97F2-72BC2455A100}"/>
              </a:ext>
            </a:extLst>
          </p:cNvPr>
          <p:cNvSpPr>
            <a:spLocks noGrp="1"/>
          </p:cNvSpPr>
          <p:nvPr>
            <p:ph type="title"/>
          </p:nvPr>
        </p:nvSpPr>
        <p:spPr/>
        <p:txBody>
          <a:bodyPr/>
          <a:lstStyle/>
          <a:p>
            <a:r>
              <a:rPr lang="en-GB" dirty="0"/>
              <a:t>Scrum master checklist</a:t>
            </a:r>
          </a:p>
        </p:txBody>
      </p:sp>
      <p:sp>
        <p:nvSpPr>
          <p:cNvPr id="3" name="Segnaposto contenuto 2">
            <a:extLst>
              <a:ext uri="{FF2B5EF4-FFF2-40B4-BE49-F238E27FC236}">
                <a16:creationId xmlns:a16="http://schemas.microsoft.com/office/drawing/2014/main" id="{C71F6CC4-DC31-89FA-8839-2EADC7F5EDDD}"/>
              </a:ext>
            </a:extLst>
          </p:cNvPr>
          <p:cNvSpPr>
            <a:spLocks noGrp="1"/>
          </p:cNvSpPr>
          <p:nvPr>
            <p:ph idx="1"/>
          </p:nvPr>
        </p:nvSpPr>
        <p:spPr>
          <a:xfrm>
            <a:off x="931492" y="1984220"/>
            <a:ext cx="10422308" cy="4508655"/>
          </a:xfrm>
        </p:spPr>
        <p:txBody>
          <a:bodyPr>
            <a:normAutofit/>
          </a:bodyPr>
          <a:lstStyle/>
          <a:p>
            <a:pPr marL="0" indent="0">
              <a:buNone/>
            </a:pPr>
            <a:r>
              <a:rPr lang="en-GB" dirty="0"/>
              <a:t>At the beginning of each Sprint:</a:t>
            </a:r>
          </a:p>
          <a:p>
            <a:r>
              <a:rPr lang="en-GB" dirty="0"/>
              <a:t>After Sprint planning, create a Sprint information document (estimated speed, team size, duration, etc.), print it out and hang it on the team's most prominent wall.</a:t>
            </a:r>
          </a:p>
          <a:p>
            <a:r>
              <a:rPr lang="en-GB" dirty="0"/>
              <a:t>Send an e-mail to all stakeholders announcing that the new sprint has started (include the objective of the sprint and a link to the information document).</a:t>
            </a:r>
          </a:p>
          <a:p>
            <a:r>
              <a:rPr lang="en-GB" dirty="0"/>
              <a:t>Update the information document with the sprint statistics.</a:t>
            </a:r>
          </a:p>
          <a:p>
            <a:endParaRPr lang="en-GB" dirty="0"/>
          </a:p>
          <a:p>
            <a:pPr marL="0" indent="0">
              <a:buNone/>
            </a:pPr>
            <a:endParaRPr lang="en-GB" dirty="0"/>
          </a:p>
        </p:txBody>
      </p:sp>
    </p:spTree>
    <p:extLst>
      <p:ext uri="{BB962C8B-B14F-4D97-AF65-F5344CB8AC3E}">
        <p14:creationId xmlns:p14="http://schemas.microsoft.com/office/powerpoint/2010/main" val="198998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3F3F5-EF0F-6717-4970-DD659D525E6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E411263-6600-C6BA-A2F4-4E016061F0B3}"/>
              </a:ext>
            </a:extLst>
          </p:cNvPr>
          <p:cNvSpPr>
            <a:spLocks noGrp="1"/>
          </p:cNvSpPr>
          <p:nvPr>
            <p:ph type="title"/>
          </p:nvPr>
        </p:nvSpPr>
        <p:spPr/>
        <p:txBody>
          <a:bodyPr/>
          <a:lstStyle/>
          <a:p>
            <a:r>
              <a:rPr lang="en-GB" dirty="0"/>
              <a:t>Scrum master checklist</a:t>
            </a:r>
          </a:p>
        </p:txBody>
      </p:sp>
      <p:sp>
        <p:nvSpPr>
          <p:cNvPr id="3" name="Segnaposto contenuto 2">
            <a:extLst>
              <a:ext uri="{FF2B5EF4-FFF2-40B4-BE49-F238E27FC236}">
                <a16:creationId xmlns:a16="http://schemas.microsoft.com/office/drawing/2014/main" id="{F4845196-EDB9-A2E6-9865-C11167954B20}"/>
              </a:ext>
            </a:extLst>
          </p:cNvPr>
          <p:cNvSpPr>
            <a:spLocks noGrp="1"/>
          </p:cNvSpPr>
          <p:nvPr>
            <p:ph idx="1"/>
          </p:nvPr>
        </p:nvSpPr>
        <p:spPr>
          <a:xfrm>
            <a:off x="931492" y="1984220"/>
            <a:ext cx="10422308" cy="4508655"/>
          </a:xfrm>
        </p:spPr>
        <p:txBody>
          <a:bodyPr>
            <a:normAutofit/>
          </a:bodyPr>
          <a:lstStyle/>
          <a:p>
            <a:pPr marL="0" indent="0">
              <a:buNone/>
            </a:pPr>
            <a:r>
              <a:rPr lang="en-GB" dirty="0"/>
              <a:t>Every day:</a:t>
            </a:r>
          </a:p>
          <a:p>
            <a:r>
              <a:rPr lang="en-GB" dirty="0"/>
              <a:t>Ensure that the Daily Scrum is started and finished on time.</a:t>
            </a:r>
          </a:p>
          <a:p>
            <a:r>
              <a:rPr lang="en-GB" dirty="0"/>
              <a:t>Ensure that cards are added/removed from the backlog only when necessary and that the PM is informed.</a:t>
            </a:r>
          </a:p>
          <a:p>
            <a:r>
              <a:rPr lang="en-GB" dirty="0"/>
              <a:t>Ensure that the sprint backlog and burndown are kept up to date by the team.</a:t>
            </a:r>
          </a:p>
          <a:p>
            <a:r>
              <a:rPr lang="en-GB" dirty="0"/>
              <a:t>Ensure that problems are resolved or reported to the PM.</a:t>
            </a:r>
          </a:p>
          <a:p>
            <a:endParaRPr lang="en-GB" dirty="0"/>
          </a:p>
          <a:p>
            <a:pPr marL="0" indent="0">
              <a:buNone/>
            </a:pPr>
            <a:endParaRPr lang="en-GB" dirty="0"/>
          </a:p>
        </p:txBody>
      </p:sp>
    </p:spTree>
    <p:extLst>
      <p:ext uri="{BB962C8B-B14F-4D97-AF65-F5344CB8AC3E}">
        <p14:creationId xmlns:p14="http://schemas.microsoft.com/office/powerpoint/2010/main" val="1304071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1F89C-6CC8-FFAA-CF09-4D2D9162F0E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D95A6EE-A617-F48B-C35B-513E3E2D0C75}"/>
              </a:ext>
            </a:extLst>
          </p:cNvPr>
          <p:cNvSpPr>
            <a:spLocks noGrp="1"/>
          </p:cNvSpPr>
          <p:nvPr>
            <p:ph type="title"/>
          </p:nvPr>
        </p:nvSpPr>
        <p:spPr/>
        <p:txBody>
          <a:bodyPr/>
          <a:lstStyle/>
          <a:p>
            <a:r>
              <a:rPr lang="en-GB" dirty="0"/>
              <a:t>Scrum master checklist</a:t>
            </a:r>
          </a:p>
        </p:txBody>
      </p:sp>
      <p:sp>
        <p:nvSpPr>
          <p:cNvPr id="3" name="Segnaposto contenuto 2">
            <a:extLst>
              <a:ext uri="{FF2B5EF4-FFF2-40B4-BE49-F238E27FC236}">
                <a16:creationId xmlns:a16="http://schemas.microsoft.com/office/drawing/2014/main" id="{BB2760A0-0368-B9C1-845A-D65D55191ECB}"/>
              </a:ext>
            </a:extLst>
          </p:cNvPr>
          <p:cNvSpPr>
            <a:spLocks noGrp="1"/>
          </p:cNvSpPr>
          <p:nvPr>
            <p:ph idx="1"/>
          </p:nvPr>
        </p:nvSpPr>
        <p:spPr>
          <a:xfrm>
            <a:off x="931492" y="1984220"/>
            <a:ext cx="10422308" cy="4508655"/>
          </a:xfrm>
        </p:spPr>
        <p:txBody>
          <a:bodyPr>
            <a:normAutofit/>
          </a:bodyPr>
          <a:lstStyle/>
          <a:p>
            <a:pPr marL="0" indent="0">
              <a:buNone/>
            </a:pPr>
            <a:r>
              <a:rPr lang="en-GB" dirty="0"/>
              <a:t>At the end of each Sprint:</a:t>
            </a:r>
          </a:p>
          <a:p>
            <a:r>
              <a:rPr lang="en-GB" dirty="0"/>
              <a:t>Make a demo of the Sprint open to everyone and announcing it 1-2 days in advance.</a:t>
            </a:r>
          </a:p>
          <a:p>
            <a:r>
              <a:rPr lang="en-GB" dirty="0"/>
              <a:t>Do a retrospective of the Sprint with the whole team and the PM.</a:t>
            </a:r>
          </a:p>
          <a:p>
            <a:r>
              <a:rPr lang="en-GB" dirty="0"/>
              <a:t>Update the Sprint statistics document. Add the actual speed and key points from the retrospective.</a:t>
            </a:r>
          </a:p>
          <a:p>
            <a:endParaRPr lang="en-GB" dirty="0"/>
          </a:p>
          <a:p>
            <a:pPr marL="0" indent="0">
              <a:buNone/>
            </a:pPr>
            <a:endParaRPr lang="en-GB" dirty="0"/>
          </a:p>
        </p:txBody>
      </p:sp>
    </p:spTree>
    <p:extLst>
      <p:ext uri="{BB962C8B-B14F-4D97-AF65-F5344CB8AC3E}">
        <p14:creationId xmlns:p14="http://schemas.microsoft.com/office/powerpoint/2010/main" val="838933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8909-88DD-CFA1-A51D-707FF13E72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CD6E405-E296-DA05-06EA-D9522C0AA6CB}"/>
              </a:ext>
            </a:extLst>
          </p:cNvPr>
          <p:cNvSpPr>
            <a:spLocks noGrp="1"/>
          </p:cNvSpPr>
          <p:nvPr>
            <p:ph type="title"/>
          </p:nvPr>
        </p:nvSpPr>
        <p:spPr/>
        <p:txBody>
          <a:bodyPr/>
          <a:lstStyle/>
          <a:p>
            <a:r>
              <a:rPr lang="en-GB" dirty="0"/>
              <a:t>Velocity chart</a:t>
            </a:r>
          </a:p>
        </p:txBody>
      </p:sp>
      <p:sp>
        <p:nvSpPr>
          <p:cNvPr id="3" name="Segnaposto contenuto 2">
            <a:extLst>
              <a:ext uri="{FF2B5EF4-FFF2-40B4-BE49-F238E27FC236}">
                <a16:creationId xmlns:a16="http://schemas.microsoft.com/office/drawing/2014/main" id="{E6386667-9A7C-DAAA-1AE1-7CC283DDE6E1}"/>
              </a:ext>
            </a:extLst>
          </p:cNvPr>
          <p:cNvSpPr>
            <a:spLocks noGrp="1"/>
          </p:cNvSpPr>
          <p:nvPr>
            <p:ph idx="1"/>
          </p:nvPr>
        </p:nvSpPr>
        <p:spPr/>
        <p:txBody>
          <a:bodyPr>
            <a:normAutofit fontScale="85000" lnSpcReduction="20000"/>
          </a:bodyPr>
          <a:lstStyle/>
          <a:p>
            <a:pPr marL="0" indent="0">
              <a:buNone/>
            </a:pPr>
            <a:r>
              <a:rPr lang="en-GB" dirty="0"/>
              <a:t>Requirements:</a:t>
            </a:r>
          </a:p>
          <a:p>
            <a:r>
              <a:rPr lang="en-GB" dirty="0"/>
              <a:t>Definition of work units (effort) for each task and duration of sprints.</a:t>
            </a:r>
          </a:p>
          <a:p>
            <a:r>
              <a:rPr lang="en-GB" dirty="0"/>
              <a:t>Continuous communication between team members on completed/to-be-completed tasks.</a:t>
            </a:r>
          </a:p>
          <a:p>
            <a:r>
              <a:rPr lang="en-GB" dirty="0"/>
              <a:t>At the end of each sprint, analysis of the number of completed work units.</a:t>
            </a:r>
          </a:p>
          <a:p>
            <a:endParaRPr lang="en-GB" dirty="0"/>
          </a:p>
          <a:p>
            <a:pPr marL="0" indent="0">
              <a:buNone/>
            </a:pPr>
            <a:r>
              <a:rPr lang="en-GB" dirty="0"/>
              <a:t>Note: An actual velocity lower than the estimated one may denote:</a:t>
            </a:r>
          </a:p>
          <a:p>
            <a:r>
              <a:rPr lang="en-GB" dirty="0"/>
              <a:t>FF too high</a:t>
            </a:r>
          </a:p>
          <a:p>
            <a:r>
              <a:rPr lang="en-GB" dirty="0"/>
              <a:t>Optimistic estimates</a:t>
            </a:r>
          </a:p>
          <a:p>
            <a:endParaRPr lang="en-GB" dirty="0"/>
          </a:p>
          <a:p>
            <a:pPr marL="0" indent="0">
              <a:buNone/>
            </a:pPr>
            <a:r>
              <a:rPr lang="en-GB" dirty="0"/>
              <a:t>Tip: to increase team velocity, start the retrospective from the 'blocked' cards.</a:t>
            </a:r>
          </a:p>
          <a:p>
            <a:pPr marL="0" indent="0">
              <a:buNone/>
            </a:pPr>
            <a:endParaRPr lang="en-GB" dirty="0"/>
          </a:p>
        </p:txBody>
      </p:sp>
    </p:spTree>
    <p:extLst>
      <p:ext uri="{BB962C8B-B14F-4D97-AF65-F5344CB8AC3E}">
        <p14:creationId xmlns:p14="http://schemas.microsoft.com/office/powerpoint/2010/main" val="271903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AB6C5-35B6-C3AD-6A65-C843F850868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26279CF-C763-900D-2128-AE5ABD1AC77A}"/>
              </a:ext>
            </a:extLst>
          </p:cNvPr>
          <p:cNvSpPr>
            <a:spLocks noGrp="1"/>
          </p:cNvSpPr>
          <p:nvPr>
            <p:ph type="title"/>
          </p:nvPr>
        </p:nvSpPr>
        <p:spPr/>
        <p:txBody>
          <a:bodyPr/>
          <a:lstStyle/>
          <a:p>
            <a:r>
              <a:rPr lang="en-GB" sz="3600" dirty="0"/>
              <a:t>Burndown</a:t>
            </a:r>
            <a:r>
              <a:rPr lang="en-GB" sz="3600" spc="-135" dirty="0"/>
              <a:t> </a:t>
            </a:r>
            <a:r>
              <a:rPr lang="en-GB" sz="3600" spc="-10" dirty="0"/>
              <a:t>chart</a:t>
            </a:r>
            <a:endParaRPr lang="en-GB" dirty="0"/>
          </a:p>
        </p:txBody>
      </p:sp>
      <p:sp>
        <p:nvSpPr>
          <p:cNvPr id="3" name="Segnaposto contenuto 2">
            <a:extLst>
              <a:ext uri="{FF2B5EF4-FFF2-40B4-BE49-F238E27FC236}">
                <a16:creationId xmlns:a16="http://schemas.microsoft.com/office/drawing/2014/main" id="{4D081C03-AE54-1966-7697-AD374267D636}"/>
              </a:ext>
            </a:extLst>
          </p:cNvPr>
          <p:cNvSpPr>
            <a:spLocks noGrp="1"/>
          </p:cNvSpPr>
          <p:nvPr>
            <p:ph idx="1"/>
          </p:nvPr>
        </p:nvSpPr>
        <p:spPr>
          <a:xfrm>
            <a:off x="7104715" y="2157293"/>
            <a:ext cx="4344112" cy="3481313"/>
          </a:xfrm>
        </p:spPr>
        <p:txBody>
          <a:bodyPr>
            <a:normAutofit fontScale="77500" lnSpcReduction="20000"/>
          </a:bodyPr>
          <a:lstStyle/>
          <a:p>
            <a:pPr marL="0" indent="0">
              <a:buNone/>
            </a:pPr>
            <a:r>
              <a:rPr lang="en-GB" dirty="0"/>
              <a:t>Graphical representation of the work required to complete a project.</a:t>
            </a:r>
          </a:p>
          <a:p>
            <a:pPr marL="0" indent="0">
              <a:buNone/>
            </a:pPr>
            <a:r>
              <a:rPr lang="en-GB" dirty="0"/>
              <a:t>Usually the remaining work (or backlog) is indicated on the vertical axis and the time on the horizontal axis.</a:t>
            </a:r>
          </a:p>
          <a:p>
            <a:pPr marL="0" indent="0">
              <a:buNone/>
            </a:pPr>
            <a:r>
              <a:rPr lang="en-GB" dirty="0"/>
              <a:t>The diagram represents a time series of tasks to be completed.</a:t>
            </a:r>
          </a:p>
          <a:p>
            <a:pPr marL="0" indent="0">
              <a:buNone/>
            </a:pPr>
            <a:r>
              <a:rPr lang="en-GB" dirty="0"/>
              <a:t>It is useful for predicting when the work will be completed.</a:t>
            </a:r>
          </a:p>
          <a:p>
            <a:pPr marL="0" indent="0">
              <a:buNone/>
            </a:pPr>
            <a:endParaRPr lang="en-GB" dirty="0"/>
          </a:p>
        </p:txBody>
      </p:sp>
      <p:pic>
        <p:nvPicPr>
          <p:cNvPr id="7" name="Immagine 6">
            <a:extLst>
              <a:ext uri="{FF2B5EF4-FFF2-40B4-BE49-F238E27FC236}">
                <a16:creationId xmlns:a16="http://schemas.microsoft.com/office/drawing/2014/main" id="{2F9204A6-B969-343F-C51C-F205AB99C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173" y="2335138"/>
            <a:ext cx="5721367" cy="3125624"/>
          </a:xfrm>
          <a:prstGeom prst="rect">
            <a:avLst/>
          </a:prstGeom>
        </p:spPr>
      </p:pic>
    </p:spTree>
    <p:extLst>
      <p:ext uri="{BB962C8B-B14F-4D97-AF65-F5344CB8AC3E}">
        <p14:creationId xmlns:p14="http://schemas.microsoft.com/office/powerpoint/2010/main" val="3735068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226911-ACDC-BE77-85A1-D872B40DEB01}"/>
              </a:ext>
            </a:extLst>
          </p:cNvPr>
          <p:cNvSpPr>
            <a:spLocks noGrp="1"/>
          </p:cNvSpPr>
          <p:nvPr>
            <p:ph type="title"/>
          </p:nvPr>
        </p:nvSpPr>
        <p:spPr/>
        <p:txBody>
          <a:bodyPr/>
          <a:lstStyle/>
          <a:p>
            <a:r>
              <a:rPr lang="en-GB" dirty="0"/>
              <a:t>Perfect case: iteration 1</a:t>
            </a:r>
          </a:p>
        </p:txBody>
      </p:sp>
      <p:pic>
        <p:nvPicPr>
          <p:cNvPr id="4" name="object 3">
            <a:extLst>
              <a:ext uri="{FF2B5EF4-FFF2-40B4-BE49-F238E27FC236}">
                <a16:creationId xmlns:a16="http://schemas.microsoft.com/office/drawing/2014/main" id="{B6C45F1E-361F-93A6-C3FB-6674B6B97C79}"/>
              </a:ext>
            </a:extLst>
          </p:cNvPr>
          <p:cNvPicPr/>
          <p:nvPr/>
        </p:nvPicPr>
        <p:blipFill>
          <a:blip r:embed="rId2" cstate="print"/>
          <a:stretch>
            <a:fillRect/>
          </a:stretch>
        </p:blipFill>
        <p:spPr>
          <a:xfrm>
            <a:off x="2466383" y="2138196"/>
            <a:ext cx="7259233" cy="3220541"/>
          </a:xfrm>
          <a:prstGeom prst="rect">
            <a:avLst/>
          </a:prstGeom>
        </p:spPr>
      </p:pic>
    </p:spTree>
    <p:extLst>
      <p:ext uri="{BB962C8B-B14F-4D97-AF65-F5344CB8AC3E}">
        <p14:creationId xmlns:p14="http://schemas.microsoft.com/office/powerpoint/2010/main" val="626939421"/>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2541</Words>
  <Application>Microsoft Office PowerPoint</Application>
  <PresentationFormat>Widescreen</PresentationFormat>
  <Paragraphs>302</Paragraphs>
  <Slides>67</Slides>
  <Notes>0</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67</vt:i4>
      </vt:variant>
    </vt:vector>
  </HeadingPairs>
  <TitlesOfParts>
    <vt:vector size="77" baseType="lpstr">
      <vt:lpstr>Arial</vt:lpstr>
      <vt:lpstr>Arial MT</vt:lpstr>
      <vt:lpstr>Bahnschrift</vt:lpstr>
      <vt:lpstr>Bahnschrift SemiBold</vt:lpstr>
      <vt:lpstr>Bahnschrift SemiLight</vt:lpstr>
      <vt:lpstr>Calibri</vt:lpstr>
      <vt:lpstr>Calibri Light</vt:lpstr>
      <vt:lpstr>Montserrat</vt:lpstr>
      <vt:lpstr>Times New Roman</vt:lpstr>
      <vt:lpstr>Tema sustava Office</vt:lpstr>
      <vt:lpstr>4. Measuring performance and preventing failure</vt:lpstr>
      <vt:lpstr>Summary</vt:lpstr>
      <vt:lpstr>4.1 How to measure performance (2.5 hours)</vt:lpstr>
      <vt:lpstr>Velocity: the key metric</vt:lpstr>
      <vt:lpstr>Velocity: the key metric</vt:lpstr>
      <vt:lpstr>Velocity chart</vt:lpstr>
      <vt:lpstr>Velocity chart</vt:lpstr>
      <vt:lpstr>Burndown chart</vt:lpstr>
      <vt:lpstr>Perfect case: iteration 1</vt:lpstr>
      <vt:lpstr>Perfect case: iteration 2</vt:lpstr>
      <vt:lpstr>Perfect case: iteration 3</vt:lpstr>
      <vt:lpstr>Burndown chart: example 1</vt:lpstr>
      <vt:lpstr>Burndown chart: example 2</vt:lpstr>
      <vt:lpstr>Effort may change over time</vt:lpstr>
      <vt:lpstr>(Sad) reality: iteration 1</vt:lpstr>
      <vt:lpstr>(Sad) reality: iteration 2</vt:lpstr>
      <vt:lpstr>(Sad) reality: iteration 3</vt:lpstr>
      <vt:lpstr>Burnup chart</vt:lpstr>
      <vt:lpstr>Cumulative Flow Diagram (CFD)</vt:lpstr>
      <vt:lpstr>Cumulative Flow Diagram (CFD)</vt:lpstr>
      <vt:lpstr>Cumulative Flow Diagram (CFD)</vt:lpstr>
      <vt:lpstr>Epic and release burndown</vt:lpstr>
      <vt:lpstr>Epic and release burndown</vt:lpstr>
      <vt:lpstr>Control chart</vt:lpstr>
      <vt:lpstr>Control chart</vt:lpstr>
      <vt:lpstr>Other metrics</vt:lpstr>
      <vt:lpstr>Other metrics</vt:lpstr>
      <vt:lpstr>4.2 How to avoid failure (2.5 hours)</vt:lpstr>
      <vt:lpstr>How to avoid failure</vt:lpstr>
      <vt:lpstr>Typical causes of failure</vt:lpstr>
      <vt:lpstr>Typical causes of failure</vt:lpstr>
      <vt:lpstr>Typical causes of failure</vt:lpstr>
      <vt:lpstr>Typical causes of failure</vt:lpstr>
      <vt:lpstr>A model for change management</vt:lpstr>
      <vt:lpstr>Agile adoption vs Agile transformation</vt:lpstr>
      <vt:lpstr>Agile adoption vs Agile transformation</vt:lpstr>
      <vt:lpstr>4.3 Reconciling Waterfall and Agile (2.5 hours)</vt:lpstr>
      <vt:lpstr>Creating the Gantt from cards</vt:lpstr>
      <vt:lpstr>A digital tool: TeamGantt</vt:lpstr>
      <vt:lpstr>A digital tool: TeamGantt</vt:lpstr>
      <vt:lpstr>A digital tool: EleGantt</vt:lpstr>
      <vt:lpstr>A digital tool: EleGantt</vt:lpstr>
      <vt:lpstr>A digital tool: OpenProject</vt:lpstr>
      <vt:lpstr>A digital tool: OpenProject</vt:lpstr>
      <vt:lpstr>Monitor overall progress</vt:lpstr>
      <vt:lpstr>Monitor progress with sprint goals</vt:lpstr>
      <vt:lpstr>Scrum of scrum</vt:lpstr>
      <vt:lpstr>Scrum of scrum</vt:lpstr>
      <vt:lpstr>Scrum of scrum</vt:lpstr>
      <vt:lpstr>Scrum of scrum</vt:lpstr>
      <vt:lpstr>Product/project scrum</vt:lpstr>
      <vt:lpstr>Corporate scrum</vt:lpstr>
      <vt:lpstr>Multiple Scrums</vt:lpstr>
      <vt:lpstr>Multiple Scrums</vt:lpstr>
      <vt:lpstr>Multiple Scrums</vt:lpstr>
      <vt:lpstr>Virtual teams: case 1</vt:lpstr>
      <vt:lpstr>Virtual teams: case 2</vt:lpstr>
      <vt:lpstr>Multiple Scrums</vt:lpstr>
      <vt:lpstr>Multiple Scrums</vt:lpstr>
      <vt:lpstr>Multiple Scrums</vt:lpstr>
      <vt:lpstr>Multiple Scrums</vt:lpstr>
      <vt:lpstr>Multiple Scrums</vt:lpstr>
      <vt:lpstr>Multiple Scrums</vt:lpstr>
      <vt:lpstr>Multiple Scrums</vt:lpstr>
      <vt:lpstr>Scrum master checklist</vt:lpstr>
      <vt:lpstr>Scrum master checklist</vt:lpstr>
      <vt:lpstr>Scrum master checklist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Luca Paolucci</cp:lastModifiedBy>
  <cp:revision>62</cp:revision>
  <dcterms:created xsi:type="dcterms:W3CDTF">2024-02-12T13:35:47Z</dcterms:created>
  <dcterms:modified xsi:type="dcterms:W3CDTF">2025-06-11T13:27:17Z</dcterms:modified>
</cp:coreProperties>
</file>